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124"/>
  </p:notesMasterIdLst>
  <p:handoutMasterIdLst>
    <p:handoutMasterId r:id="rId125"/>
  </p:handoutMasterIdLst>
  <p:sldIdLst>
    <p:sldId id="256" r:id="rId2"/>
    <p:sldId id="334" r:id="rId3"/>
    <p:sldId id="281" r:id="rId4"/>
    <p:sldId id="282" r:id="rId5"/>
    <p:sldId id="284" r:id="rId6"/>
    <p:sldId id="285" r:id="rId7"/>
    <p:sldId id="286" r:id="rId8"/>
    <p:sldId id="318" r:id="rId9"/>
    <p:sldId id="319" r:id="rId10"/>
    <p:sldId id="321" r:id="rId11"/>
    <p:sldId id="320" r:id="rId12"/>
    <p:sldId id="287" r:id="rId13"/>
    <p:sldId id="288" r:id="rId14"/>
    <p:sldId id="289" r:id="rId15"/>
    <p:sldId id="290" r:id="rId16"/>
    <p:sldId id="291" r:id="rId17"/>
    <p:sldId id="328" r:id="rId18"/>
    <p:sldId id="326" r:id="rId19"/>
    <p:sldId id="325" r:id="rId20"/>
    <p:sldId id="324" r:id="rId21"/>
    <p:sldId id="425" r:id="rId22"/>
    <p:sldId id="329" r:id="rId23"/>
    <p:sldId id="330" r:id="rId24"/>
    <p:sldId id="331" r:id="rId25"/>
    <p:sldId id="332" r:id="rId26"/>
    <p:sldId id="292" r:id="rId27"/>
    <p:sldId id="335" r:id="rId28"/>
    <p:sldId id="340" r:id="rId29"/>
    <p:sldId id="341" r:id="rId30"/>
    <p:sldId id="342" r:id="rId31"/>
    <p:sldId id="343" r:id="rId32"/>
    <p:sldId id="336" r:id="rId33"/>
    <p:sldId id="337" r:id="rId34"/>
    <p:sldId id="338" r:id="rId35"/>
    <p:sldId id="339" r:id="rId36"/>
    <p:sldId id="344" r:id="rId37"/>
    <p:sldId id="345" r:id="rId38"/>
    <p:sldId id="346" r:id="rId39"/>
    <p:sldId id="347" r:id="rId40"/>
    <p:sldId id="348" r:id="rId41"/>
    <p:sldId id="349" r:id="rId42"/>
    <p:sldId id="350" r:id="rId43"/>
    <p:sldId id="351" r:id="rId44"/>
    <p:sldId id="352" r:id="rId45"/>
    <p:sldId id="353" r:id="rId46"/>
    <p:sldId id="354" r:id="rId47"/>
    <p:sldId id="355" r:id="rId48"/>
    <p:sldId id="356" r:id="rId49"/>
    <p:sldId id="357" r:id="rId50"/>
    <p:sldId id="358" r:id="rId51"/>
    <p:sldId id="359" r:id="rId52"/>
    <p:sldId id="360" r:id="rId53"/>
    <p:sldId id="362" r:id="rId54"/>
    <p:sldId id="366" r:id="rId55"/>
    <p:sldId id="364" r:id="rId56"/>
    <p:sldId id="365" r:id="rId57"/>
    <p:sldId id="368" r:id="rId58"/>
    <p:sldId id="369" r:id="rId59"/>
    <p:sldId id="370" r:id="rId60"/>
    <p:sldId id="371" r:id="rId61"/>
    <p:sldId id="372" r:id="rId62"/>
    <p:sldId id="373" r:id="rId63"/>
    <p:sldId id="374" r:id="rId64"/>
    <p:sldId id="375" r:id="rId65"/>
    <p:sldId id="376" r:id="rId66"/>
    <p:sldId id="377" r:id="rId67"/>
    <p:sldId id="378" r:id="rId68"/>
    <p:sldId id="379" r:id="rId69"/>
    <p:sldId id="380" r:id="rId70"/>
    <p:sldId id="381" r:id="rId71"/>
    <p:sldId id="382" r:id="rId72"/>
    <p:sldId id="383" r:id="rId73"/>
    <p:sldId id="384" r:id="rId74"/>
    <p:sldId id="385" r:id="rId75"/>
    <p:sldId id="386" r:id="rId76"/>
    <p:sldId id="387" r:id="rId77"/>
    <p:sldId id="388" r:id="rId78"/>
    <p:sldId id="389" r:id="rId79"/>
    <p:sldId id="390" r:id="rId80"/>
    <p:sldId id="391" r:id="rId81"/>
    <p:sldId id="392" r:id="rId82"/>
    <p:sldId id="393" r:id="rId83"/>
    <p:sldId id="394" r:id="rId84"/>
    <p:sldId id="395" r:id="rId85"/>
    <p:sldId id="396" r:id="rId86"/>
    <p:sldId id="397" r:id="rId87"/>
    <p:sldId id="398" r:id="rId88"/>
    <p:sldId id="399" r:id="rId89"/>
    <p:sldId id="400" r:id="rId90"/>
    <p:sldId id="401" r:id="rId91"/>
    <p:sldId id="402" r:id="rId92"/>
    <p:sldId id="403" r:id="rId93"/>
    <p:sldId id="404" r:id="rId94"/>
    <p:sldId id="405" r:id="rId95"/>
    <p:sldId id="406" r:id="rId96"/>
    <p:sldId id="407" r:id="rId97"/>
    <p:sldId id="408" r:id="rId98"/>
    <p:sldId id="409" r:id="rId99"/>
    <p:sldId id="410" r:id="rId100"/>
    <p:sldId id="411" r:id="rId101"/>
    <p:sldId id="412" r:id="rId102"/>
    <p:sldId id="413" r:id="rId103"/>
    <p:sldId id="414" r:id="rId104"/>
    <p:sldId id="415" r:id="rId105"/>
    <p:sldId id="416" r:id="rId106"/>
    <p:sldId id="417" r:id="rId107"/>
    <p:sldId id="418" r:id="rId108"/>
    <p:sldId id="419" r:id="rId109"/>
    <p:sldId id="420" r:id="rId110"/>
    <p:sldId id="421" r:id="rId111"/>
    <p:sldId id="422" r:id="rId112"/>
    <p:sldId id="424" r:id="rId113"/>
    <p:sldId id="271" r:id="rId114"/>
    <p:sldId id="270" r:id="rId115"/>
    <p:sldId id="273" r:id="rId116"/>
    <p:sldId id="274" r:id="rId117"/>
    <p:sldId id="275" r:id="rId118"/>
    <p:sldId id="309" r:id="rId119"/>
    <p:sldId id="269" r:id="rId120"/>
    <p:sldId id="272" r:id="rId121"/>
    <p:sldId id="278" r:id="rId122"/>
    <p:sldId id="280" r:id="rId1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notesMaster" Target="notesMasters/notesMaster1.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462E02-0DA9-4A49-AFEE-A62E704728F4}" type="doc">
      <dgm:prSet loTypeId="urn:microsoft.com/office/officeart/2005/8/layout/venn1" loCatId="relationship" qsTypeId="urn:microsoft.com/office/officeart/2005/8/quickstyle/simple1" qsCatId="simple" csTypeId="urn:microsoft.com/office/officeart/2005/8/colors/accent1_2" csCatId="accent1"/>
      <dgm:spPr/>
    </dgm:pt>
    <dgm:pt modelId="{D31AC618-8B6B-42B8-89F7-560CA8EECF2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Lucida Sans Unicode" pitchFamily="34" charset="0"/>
              <a:cs typeface="Arial" charset="0"/>
            </a:rPr>
            <a:t>Gaitan</a:t>
          </a:r>
        </a:p>
      </dgm:t>
    </dgm:pt>
    <dgm:pt modelId="{402A7C9C-96E8-4B0B-8195-1F721E64B081}" type="parTrans" cxnId="{6E7BBEBD-D3F1-4FCF-9C6A-1C7095DD9CCA}">
      <dgm:prSet/>
      <dgm:spPr/>
      <dgm:t>
        <a:bodyPr/>
        <a:lstStyle/>
        <a:p>
          <a:endParaRPr lang="en-US"/>
        </a:p>
      </dgm:t>
    </dgm:pt>
    <dgm:pt modelId="{9C029BE0-AF76-47D9-9C98-A66C78A23D26}" type="sibTrans" cxnId="{6E7BBEBD-D3F1-4FCF-9C6A-1C7095DD9CCA}">
      <dgm:prSet/>
      <dgm:spPr/>
      <dgm:t>
        <a:bodyPr/>
        <a:lstStyle/>
        <a:p>
          <a:endParaRPr lang="en-US"/>
        </a:p>
      </dgm:t>
    </dgm:pt>
    <dgm:pt modelId="{7088E4CE-0D4E-4DFB-A4CD-74FE0D4F2A5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Lucida Sans Unicode" pitchFamily="34" charset="0"/>
              <a:cs typeface="Arial" charset="0"/>
            </a:rPr>
            <a:t>Nunez-Valdez</a:t>
          </a:r>
        </a:p>
      </dgm:t>
    </dgm:pt>
    <dgm:pt modelId="{0C3262FB-2F02-4C14-B890-384B4C691280}" type="parTrans" cxnId="{EFF866C9-F4FE-43C7-91A2-179F0C39AFAF}">
      <dgm:prSet/>
      <dgm:spPr/>
      <dgm:t>
        <a:bodyPr/>
        <a:lstStyle/>
        <a:p>
          <a:endParaRPr lang="en-US"/>
        </a:p>
      </dgm:t>
    </dgm:pt>
    <dgm:pt modelId="{F1294DCE-A571-4B7F-A507-8A2127DCBB9E}" type="sibTrans" cxnId="{EFF866C9-F4FE-43C7-91A2-179F0C39AFAF}">
      <dgm:prSet/>
      <dgm:spPr/>
      <dgm:t>
        <a:bodyPr/>
        <a:lstStyle/>
        <a:p>
          <a:endParaRPr lang="en-US"/>
        </a:p>
      </dgm:t>
    </dgm:pt>
    <dgm:pt modelId="{103128D3-AEDF-4564-8A4B-82FE8818BC6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Lucida Sans Unicode" pitchFamily="34" charset="0"/>
              <a:cs typeface="Arial" charset="0"/>
            </a:rPr>
            <a:t>Padilla</a:t>
          </a:r>
        </a:p>
      </dgm:t>
    </dgm:pt>
    <dgm:pt modelId="{CD23447B-217C-4D76-8A52-E13DED58EA5F}" type="parTrans" cxnId="{00881B78-B4C6-4B24-AA23-0CD09E770923}">
      <dgm:prSet/>
      <dgm:spPr/>
      <dgm:t>
        <a:bodyPr/>
        <a:lstStyle/>
        <a:p>
          <a:endParaRPr lang="en-US"/>
        </a:p>
      </dgm:t>
    </dgm:pt>
    <dgm:pt modelId="{457D54E3-7FB2-423A-A9C0-10EF1CC51F18}" type="sibTrans" cxnId="{00881B78-B4C6-4B24-AA23-0CD09E770923}">
      <dgm:prSet/>
      <dgm:spPr/>
      <dgm:t>
        <a:bodyPr/>
        <a:lstStyle/>
        <a:p>
          <a:endParaRPr lang="en-US"/>
        </a:p>
      </dgm:t>
    </dgm:pt>
    <dgm:pt modelId="{E363040F-FCB8-41E0-99FB-FA25DB08025D}" type="pres">
      <dgm:prSet presAssocID="{1C462E02-0DA9-4A49-AFEE-A62E704728F4}" presName="compositeShape" presStyleCnt="0">
        <dgm:presLayoutVars>
          <dgm:chMax val="7"/>
          <dgm:dir/>
          <dgm:resizeHandles val="exact"/>
        </dgm:presLayoutVars>
      </dgm:prSet>
      <dgm:spPr/>
    </dgm:pt>
    <dgm:pt modelId="{DD2C907B-6051-41B5-992C-6B97997CB748}" type="pres">
      <dgm:prSet presAssocID="{D31AC618-8B6B-42B8-89F7-560CA8EECF27}" presName="circ1" presStyleLbl="vennNode1" presStyleIdx="0" presStyleCnt="3"/>
      <dgm:spPr/>
      <dgm:t>
        <a:bodyPr/>
        <a:lstStyle/>
        <a:p>
          <a:endParaRPr lang="en-US"/>
        </a:p>
      </dgm:t>
    </dgm:pt>
    <dgm:pt modelId="{6A53F8C9-7AAF-4D81-802C-59AE1C666258}" type="pres">
      <dgm:prSet presAssocID="{D31AC618-8B6B-42B8-89F7-560CA8EECF27}" presName="circ1Tx" presStyleLbl="revTx" presStyleIdx="0" presStyleCnt="0">
        <dgm:presLayoutVars>
          <dgm:chMax val="0"/>
          <dgm:chPref val="0"/>
          <dgm:bulletEnabled val="1"/>
        </dgm:presLayoutVars>
      </dgm:prSet>
      <dgm:spPr/>
      <dgm:t>
        <a:bodyPr/>
        <a:lstStyle/>
        <a:p>
          <a:endParaRPr lang="en-US"/>
        </a:p>
      </dgm:t>
    </dgm:pt>
    <dgm:pt modelId="{F294E13D-5B2F-47D2-A501-F7A0EC6B1A3B}" type="pres">
      <dgm:prSet presAssocID="{7088E4CE-0D4E-4DFB-A4CD-74FE0D4F2A5E}" presName="circ2" presStyleLbl="vennNode1" presStyleIdx="1" presStyleCnt="3"/>
      <dgm:spPr/>
      <dgm:t>
        <a:bodyPr/>
        <a:lstStyle/>
        <a:p>
          <a:endParaRPr lang="en-US"/>
        </a:p>
      </dgm:t>
    </dgm:pt>
    <dgm:pt modelId="{01179056-789C-433A-8368-52E6AC9115DB}" type="pres">
      <dgm:prSet presAssocID="{7088E4CE-0D4E-4DFB-A4CD-74FE0D4F2A5E}" presName="circ2Tx" presStyleLbl="revTx" presStyleIdx="0" presStyleCnt="0">
        <dgm:presLayoutVars>
          <dgm:chMax val="0"/>
          <dgm:chPref val="0"/>
          <dgm:bulletEnabled val="1"/>
        </dgm:presLayoutVars>
      </dgm:prSet>
      <dgm:spPr/>
      <dgm:t>
        <a:bodyPr/>
        <a:lstStyle/>
        <a:p>
          <a:endParaRPr lang="en-US"/>
        </a:p>
      </dgm:t>
    </dgm:pt>
    <dgm:pt modelId="{48A0484D-78F0-401E-AC75-3CC95818CA50}" type="pres">
      <dgm:prSet presAssocID="{103128D3-AEDF-4564-8A4B-82FE8818BC60}" presName="circ3" presStyleLbl="vennNode1" presStyleIdx="2" presStyleCnt="3"/>
      <dgm:spPr/>
      <dgm:t>
        <a:bodyPr/>
        <a:lstStyle/>
        <a:p>
          <a:endParaRPr lang="en-US"/>
        </a:p>
      </dgm:t>
    </dgm:pt>
    <dgm:pt modelId="{97EDB6B4-B746-45D7-BD60-CE281C8637E8}" type="pres">
      <dgm:prSet presAssocID="{103128D3-AEDF-4564-8A4B-82FE8818BC60}" presName="circ3Tx" presStyleLbl="revTx" presStyleIdx="0" presStyleCnt="0">
        <dgm:presLayoutVars>
          <dgm:chMax val="0"/>
          <dgm:chPref val="0"/>
          <dgm:bulletEnabled val="1"/>
        </dgm:presLayoutVars>
      </dgm:prSet>
      <dgm:spPr/>
      <dgm:t>
        <a:bodyPr/>
        <a:lstStyle/>
        <a:p>
          <a:endParaRPr lang="en-US"/>
        </a:p>
      </dgm:t>
    </dgm:pt>
  </dgm:ptLst>
  <dgm:cxnLst>
    <dgm:cxn modelId="{AC31948E-6891-4A5F-952F-F0DC2F911B90}" type="presOf" srcId="{103128D3-AEDF-4564-8A4B-82FE8818BC60}" destId="{48A0484D-78F0-401E-AC75-3CC95818CA50}" srcOrd="0" destOrd="0" presId="urn:microsoft.com/office/officeart/2005/8/layout/venn1"/>
    <dgm:cxn modelId="{F412A1B5-0796-4D1A-A1F6-47EC4D34DFB3}" type="presOf" srcId="{7088E4CE-0D4E-4DFB-A4CD-74FE0D4F2A5E}" destId="{01179056-789C-433A-8368-52E6AC9115DB}" srcOrd="1" destOrd="0" presId="urn:microsoft.com/office/officeart/2005/8/layout/venn1"/>
    <dgm:cxn modelId="{F4B4C4FB-75C0-4C15-A64C-EDB3575303E4}" type="presOf" srcId="{D31AC618-8B6B-42B8-89F7-560CA8EECF27}" destId="{DD2C907B-6051-41B5-992C-6B97997CB748}" srcOrd="0" destOrd="0" presId="urn:microsoft.com/office/officeart/2005/8/layout/venn1"/>
    <dgm:cxn modelId="{0A30BDDD-840D-4B1B-B440-92E9CEFE247C}" type="presOf" srcId="{D31AC618-8B6B-42B8-89F7-560CA8EECF27}" destId="{6A53F8C9-7AAF-4D81-802C-59AE1C666258}" srcOrd="1" destOrd="0" presId="urn:microsoft.com/office/officeart/2005/8/layout/venn1"/>
    <dgm:cxn modelId="{9AF26969-0FBB-4542-B3FE-FA54E389FC34}" type="presOf" srcId="{103128D3-AEDF-4564-8A4B-82FE8818BC60}" destId="{97EDB6B4-B746-45D7-BD60-CE281C8637E8}" srcOrd="1" destOrd="0" presId="urn:microsoft.com/office/officeart/2005/8/layout/venn1"/>
    <dgm:cxn modelId="{AEA499B9-08B3-40F4-BDE2-A3E4AEC60E9A}" type="presOf" srcId="{1C462E02-0DA9-4A49-AFEE-A62E704728F4}" destId="{E363040F-FCB8-41E0-99FB-FA25DB08025D}" srcOrd="0" destOrd="0" presId="urn:microsoft.com/office/officeart/2005/8/layout/venn1"/>
    <dgm:cxn modelId="{2AD1C376-DDDC-4D13-9695-EC31A5B0D4B2}" type="presOf" srcId="{7088E4CE-0D4E-4DFB-A4CD-74FE0D4F2A5E}" destId="{F294E13D-5B2F-47D2-A501-F7A0EC6B1A3B}" srcOrd="0" destOrd="0" presId="urn:microsoft.com/office/officeart/2005/8/layout/venn1"/>
    <dgm:cxn modelId="{6E7BBEBD-D3F1-4FCF-9C6A-1C7095DD9CCA}" srcId="{1C462E02-0DA9-4A49-AFEE-A62E704728F4}" destId="{D31AC618-8B6B-42B8-89F7-560CA8EECF27}" srcOrd="0" destOrd="0" parTransId="{402A7C9C-96E8-4B0B-8195-1F721E64B081}" sibTransId="{9C029BE0-AF76-47D9-9C98-A66C78A23D26}"/>
    <dgm:cxn modelId="{00881B78-B4C6-4B24-AA23-0CD09E770923}" srcId="{1C462E02-0DA9-4A49-AFEE-A62E704728F4}" destId="{103128D3-AEDF-4564-8A4B-82FE8818BC60}" srcOrd="2" destOrd="0" parTransId="{CD23447B-217C-4D76-8A52-E13DED58EA5F}" sibTransId="{457D54E3-7FB2-423A-A9C0-10EF1CC51F18}"/>
    <dgm:cxn modelId="{EFF866C9-F4FE-43C7-91A2-179F0C39AFAF}" srcId="{1C462E02-0DA9-4A49-AFEE-A62E704728F4}" destId="{7088E4CE-0D4E-4DFB-A4CD-74FE0D4F2A5E}" srcOrd="1" destOrd="0" parTransId="{0C3262FB-2F02-4C14-B890-384B4C691280}" sibTransId="{F1294DCE-A571-4B7F-A507-8A2127DCBB9E}"/>
    <dgm:cxn modelId="{EB4EFC72-7F42-4D80-975E-9C4303DC5E82}" type="presParOf" srcId="{E363040F-FCB8-41E0-99FB-FA25DB08025D}" destId="{DD2C907B-6051-41B5-992C-6B97997CB748}" srcOrd="0" destOrd="0" presId="urn:microsoft.com/office/officeart/2005/8/layout/venn1"/>
    <dgm:cxn modelId="{2F758E5D-83E0-44E4-A297-97E5C83CED76}" type="presParOf" srcId="{E363040F-FCB8-41E0-99FB-FA25DB08025D}" destId="{6A53F8C9-7AAF-4D81-802C-59AE1C666258}" srcOrd="1" destOrd="0" presId="urn:microsoft.com/office/officeart/2005/8/layout/venn1"/>
    <dgm:cxn modelId="{FEB9F381-02E4-484D-A26F-9D87A2C62BC9}" type="presParOf" srcId="{E363040F-FCB8-41E0-99FB-FA25DB08025D}" destId="{F294E13D-5B2F-47D2-A501-F7A0EC6B1A3B}" srcOrd="2" destOrd="0" presId="urn:microsoft.com/office/officeart/2005/8/layout/venn1"/>
    <dgm:cxn modelId="{5AFA8242-A8D4-4902-B4B0-ECA5F2342C9B}" type="presParOf" srcId="{E363040F-FCB8-41E0-99FB-FA25DB08025D}" destId="{01179056-789C-433A-8368-52E6AC9115DB}" srcOrd="3" destOrd="0" presId="urn:microsoft.com/office/officeart/2005/8/layout/venn1"/>
    <dgm:cxn modelId="{574D917C-2A5D-4F16-950F-A2D96FB3D083}" type="presParOf" srcId="{E363040F-FCB8-41E0-99FB-FA25DB08025D}" destId="{48A0484D-78F0-401E-AC75-3CC95818CA50}" srcOrd="4" destOrd="0" presId="urn:microsoft.com/office/officeart/2005/8/layout/venn1"/>
    <dgm:cxn modelId="{034ECA24-7B02-467F-8BE9-7FDFB6BE888A}" type="presParOf" srcId="{E363040F-FCB8-41E0-99FB-FA25DB08025D}" destId="{97EDB6B4-B746-45D7-BD60-CE281C8637E8}"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6C1539-E298-49A2-95E3-4B0E24FAEDA9}" type="doc">
      <dgm:prSet loTypeId="urn:microsoft.com/office/officeart/2005/8/layout/default" loCatId="list" qsTypeId="urn:microsoft.com/office/officeart/2005/8/quickstyle/simple1" qsCatId="simple" csTypeId="urn:microsoft.com/office/officeart/2005/8/colors/accent1_2" csCatId="accent1" phldr="0"/>
      <dgm:spPr/>
      <dgm:t>
        <a:bodyPr/>
        <a:lstStyle/>
        <a:p>
          <a:endParaRPr lang="en-US"/>
        </a:p>
      </dgm:t>
    </dgm:pt>
    <dgm:pt modelId="{6552B8A9-4939-4ACF-9B7C-C6BD2AFA5F59}">
      <dgm:prSet phldrT="[Text]" phldr="1"/>
      <dgm:spPr/>
      <dgm:t>
        <a:bodyPr/>
        <a:lstStyle/>
        <a:p>
          <a:endParaRPr lang="en-US"/>
        </a:p>
      </dgm:t>
    </dgm:pt>
    <dgm:pt modelId="{9B35651A-C11F-467F-8F32-AC0FB281AD1F}" type="parTrans" cxnId="{1CC8F085-7AC4-48D7-BF02-1759B4A063ED}">
      <dgm:prSet/>
      <dgm:spPr/>
      <dgm:t>
        <a:bodyPr/>
        <a:lstStyle/>
        <a:p>
          <a:endParaRPr lang="en-US"/>
        </a:p>
      </dgm:t>
    </dgm:pt>
    <dgm:pt modelId="{1A270B52-F441-4822-AF72-765BE78C9130}" type="sibTrans" cxnId="{1CC8F085-7AC4-48D7-BF02-1759B4A063ED}">
      <dgm:prSet/>
      <dgm:spPr/>
      <dgm:t>
        <a:bodyPr/>
        <a:lstStyle/>
        <a:p>
          <a:endParaRPr lang="en-US"/>
        </a:p>
      </dgm:t>
    </dgm:pt>
    <dgm:pt modelId="{E95BFFBC-EE2A-4C80-9BC9-A8A92DB39454}">
      <dgm:prSet phldrT="[Text]" phldr="1"/>
      <dgm:spPr/>
      <dgm:t>
        <a:bodyPr/>
        <a:lstStyle/>
        <a:p>
          <a:endParaRPr lang="en-US"/>
        </a:p>
      </dgm:t>
    </dgm:pt>
    <dgm:pt modelId="{50372B67-2BA4-41CE-9538-F65CF945B109}" type="parTrans" cxnId="{998F3FC0-A3E9-4FC1-9C1B-DD3294B3ACC2}">
      <dgm:prSet/>
      <dgm:spPr/>
      <dgm:t>
        <a:bodyPr/>
        <a:lstStyle/>
        <a:p>
          <a:endParaRPr lang="en-US"/>
        </a:p>
      </dgm:t>
    </dgm:pt>
    <dgm:pt modelId="{E34CC4E0-735B-4D27-BE35-AA7DE6DC1D2D}" type="sibTrans" cxnId="{998F3FC0-A3E9-4FC1-9C1B-DD3294B3ACC2}">
      <dgm:prSet/>
      <dgm:spPr/>
      <dgm:t>
        <a:bodyPr/>
        <a:lstStyle/>
        <a:p>
          <a:endParaRPr lang="en-US"/>
        </a:p>
      </dgm:t>
    </dgm:pt>
    <dgm:pt modelId="{D8BBEEC3-FE69-4C7B-A4C2-2C7A61509165}">
      <dgm:prSet phldrT="[Text]" phldr="1"/>
      <dgm:spPr/>
      <dgm:t>
        <a:bodyPr/>
        <a:lstStyle/>
        <a:p>
          <a:endParaRPr lang="en-US"/>
        </a:p>
      </dgm:t>
    </dgm:pt>
    <dgm:pt modelId="{EE6E41AD-8653-4C38-BE6F-35386C53BBD2}" type="parTrans" cxnId="{4F8E387C-CDF3-4517-804D-0E0309B67006}">
      <dgm:prSet/>
      <dgm:spPr/>
      <dgm:t>
        <a:bodyPr/>
        <a:lstStyle/>
        <a:p>
          <a:endParaRPr lang="en-US"/>
        </a:p>
      </dgm:t>
    </dgm:pt>
    <dgm:pt modelId="{BA5B02A4-EBA7-4B62-89CA-4536A4B7F15F}" type="sibTrans" cxnId="{4F8E387C-CDF3-4517-804D-0E0309B67006}">
      <dgm:prSet/>
      <dgm:spPr/>
      <dgm:t>
        <a:bodyPr/>
        <a:lstStyle/>
        <a:p>
          <a:endParaRPr lang="en-US"/>
        </a:p>
      </dgm:t>
    </dgm:pt>
    <dgm:pt modelId="{2026341B-28DB-438B-8DA7-96499D1C1B42}">
      <dgm:prSet phldrT="[Text]" phldr="1"/>
      <dgm:spPr/>
      <dgm:t>
        <a:bodyPr/>
        <a:lstStyle/>
        <a:p>
          <a:endParaRPr lang="en-US"/>
        </a:p>
      </dgm:t>
    </dgm:pt>
    <dgm:pt modelId="{BA805001-DFA3-4455-A261-4A7DD44754C7}" type="parTrans" cxnId="{4B3023B5-44D3-4B6A-8733-AB90E1AF5383}">
      <dgm:prSet/>
      <dgm:spPr/>
      <dgm:t>
        <a:bodyPr/>
        <a:lstStyle/>
        <a:p>
          <a:endParaRPr lang="en-US"/>
        </a:p>
      </dgm:t>
    </dgm:pt>
    <dgm:pt modelId="{5CCA028C-5C07-483C-B176-5CCB0C11DA8B}" type="sibTrans" cxnId="{4B3023B5-44D3-4B6A-8733-AB90E1AF5383}">
      <dgm:prSet/>
      <dgm:spPr/>
      <dgm:t>
        <a:bodyPr/>
        <a:lstStyle/>
        <a:p>
          <a:endParaRPr lang="en-US"/>
        </a:p>
      </dgm:t>
    </dgm:pt>
    <dgm:pt modelId="{EAB521AC-5F04-4ACC-ABFF-7F019EF5C730}">
      <dgm:prSet phldrT="[Text]" phldr="1"/>
      <dgm:spPr/>
      <dgm:t>
        <a:bodyPr/>
        <a:lstStyle/>
        <a:p>
          <a:endParaRPr lang="en-US"/>
        </a:p>
      </dgm:t>
    </dgm:pt>
    <dgm:pt modelId="{98303CCE-4DBD-45C8-8918-30F5C5CC2774}" type="parTrans" cxnId="{81D5F605-2B33-4136-A620-1FF6AB36A09B}">
      <dgm:prSet/>
      <dgm:spPr/>
      <dgm:t>
        <a:bodyPr/>
        <a:lstStyle/>
        <a:p>
          <a:endParaRPr lang="en-US"/>
        </a:p>
      </dgm:t>
    </dgm:pt>
    <dgm:pt modelId="{280363E0-E39C-4556-ADCC-4268FB36D436}" type="sibTrans" cxnId="{81D5F605-2B33-4136-A620-1FF6AB36A09B}">
      <dgm:prSet/>
      <dgm:spPr/>
      <dgm:t>
        <a:bodyPr/>
        <a:lstStyle/>
        <a:p>
          <a:endParaRPr lang="en-US"/>
        </a:p>
      </dgm:t>
    </dgm:pt>
    <dgm:pt modelId="{A9EBC5D6-9FD2-4379-9D11-03E1795967D9}" type="pres">
      <dgm:prSet presAssocID="{F16C1539-E298-49A2-95E3-4B0E24FAEDA9}" presName="diagram" presStyleCnt="0">
        <dgm:presLayoutVars>
          <dgm:dir/>
          <dgm:resizeHandles val="exact"/>
        </dgm:presLayoutVars>
      </dgm:prSet>
      <dgm:spPr/>
      <dgm:t>
        <a:bodyPr/>
        <a:lstStyle/>
        <a:p>
          <a:endParaRPr lang="en-US"/>
        </a:p>
      </dgm:t>
    </dgm:pt>
    <dgm:pt modelId="{EF855D83-8D5B-44CA-854D-D1D60358FE77}" type="pres">
      <dgm:prSet presAssocID="{6552B8A9-4939-4ACF-9B7C-C6BD2AFA5F59}" presName="node" presStyleLbl="node1" presStyleIdx="0" presStyleCnt="5">
        <dgm:presLayoutVars>
          <dgm:bulletEnabled val="1"/>
        </dgm:presLayoutVars>
      </dgm:prSet>
      <dgm:spPr/>
      <dgm:t>
        <a:bodyPr/>
        <a:lstStyle/>
        <a:p>
          <a:endParaRPr lang="en-US"/>
        </a:p>
      </dgm:t>
    </dgm:pt>
    <dgm:pt modelId="{7030A7C1-E238-46D2-A70D-48F553A79383}" type="pres">
      <dgm:prSet presAssocID="{1A270B52-F441-4822-AF72-765BE78C9130}" presName="sibTrans" presStyleCnt="0"/>
      <dgm:spPr/>
    </dgm:pt>
    <dgm:pt modelId="{7FF2275D-D558-4971-ADB4-AE4E8488CC83}" type="pres">
      <dgm:prSet presAssocID="{E95BFFBC-EE2A-4C80-9BC9-A8A92DB39454}" presName="node" presStyleLbl="node1" presStyleIdx="1" presStyleCnt="5">
        <dgm:presLayoutVars>
          <dgm:bulletEnabled val="1"/>
        </dgm:presLayoutVars>
      </dgm:prSet>
      <dgm:spPr/>
      <dgm:t>
        <a:bodyPr/>
        <a:lstStyle/>
        <a:p>
          <a:endParaRPr lang="en-US"/>
        </a:p>
      </dgm:t>
    </dgm:pt>
    <dgm:pt modelId="{A3905D63-257B-49B9-8B4D-1A20BE4CD1BA}" type="pres">
      <dgm:prSet presAssocID="{E34CC4E0-735B-4D27-BE35-AA7DE6DC1D2D}" presName="sibTrans" presStyleCnt="0"/>
      <dgm:spPr/>
    </dgm:pt>
    <dgm:pt modelId="{138E5E37-4A33-48FE-A536-59D2AAC792A3}" type="pres">
      <dgm:prSet presAssocID="{D8BBEEC3-FE69-4C7B-A4C2-2C7A61509165}" presName="node" presStyleLbl="node1" presStyleIdx="2" presStyleCnt="5">
        <dgm:presLayoutVars>
          <dgm:bulletEnabled val="1"/>
        </dgm:presLayoutVars>
      </dgm:prSet>
      <dgm:spPr/>
      <dgm:t>
        <a:bodyPr/>
        <a:lstStyle/>
        <a:p>
          <a:endParaRPr lang="en-US"/>
        </a:p>
      </dgm:t>
    </dgm:pt>
    <dgm:pt modelId="{A53DAD00-A7F7-4ABF-B922-7ED7D33F5953}" type="pres">
      <dgm:prSet presAssocID="{BA5B02A4-EBA7-4B62-89CA-4536A4B7F15F}" presName="sibTrans" presStyleCnt="0"/>
      <dgm:spPr/>
    </dgm:pt>
    <dgm:pt modelId="{3220AA13-B917-43FD-9B4D-D60CAC468247}" type="pres">
      <dgm:prSet presAssocID="{2026341B-28DB-438B-8DA7-96499D1C1B42}" presName="node" presStyleLbl="node1" presStyleIdx="3" presStyleCnt="5">
        <dgm:presLayoutVars>
          <dgm:bulletEnabled val="1"/>
        </dgm:presLayoutVars>
      </dgm:prSet>
      <dgm:spPr/>
      <dgm:t>
        <a:bodyPr/>
        <a:lstStyle/>
        <a:p>
          <a:endParaRPr lang="en-US"/>
        </a:p>
      </dgm:t>
    </dgm:pt>
    <dgm:pt modelId="{54E2EF23-8424-45B1-B4BF-77D6EFD37238}" type="pres">
      <dgm:prSet presAssocID="{5CCA028C-5C07-483C-B176-5CCB0C11DA8B}" presName="sibTrans" presStyleCnt="0"/>
      <dgm:spPr/>
    </dgm:pt>
    <dgm:pt modelId="{8B84FEF1-33FF-4512-862D-CAF6E718517B}" type="pres">
      <dgm:prSet presAssocID="{EAB521AC-5F04-4ACC-ABFF-7F019EF5C730}" presName="node" presStyleLbl="node1" presStyleIdx="4" presStyleCnt="5">
        <dgm:presLayoutVars>
          <dgm:bulletEnabled val="1"/>
        </dgm:presLayoutVars>
      </dgm:prSet>
      <dgm:spPr/>
      <dgm:t>
        <a:bodyPr/>
        <a:lstStyle/>
        <a:p>
          <a:endParaRPr lang="en-US"/>
        </a:p>
      </dgm:t>
    </dgm:pt>
  </dgm:ptLst>
  <dgm:cxnLst>
    <dgm:cxn modelId="{954C9E74-4E8B-4336-8D88-4CB839341353}" type="presOf" srcId="{F16C1539-E298-49A2-95E3-4B0E24FAEDA9}" destId="{A9EBC5D6-9FD2-4379-9D11-03E1795967D9}" srcOrd="0" destOrd="0" presId="urn:microsoft.com/office/officeart/2005/8/layout/default"/>
    <dgm:cxn modelId="{0E807300-CE8F-4099-B6C3-7CF886ACBCD8}" type="presOf" srcId="{6552B8A9-4939-4ACF-9B7C-C6BD2AFA5F59}" destId="{EF855D83-8D5B-44CA-854D-D1D60358FE77}" srcOrd="0" destOrd="0" presId="urn:microsoft.com/office/officeart/2005/8/layout/default"/>
    <dgm:cxn modelId="{4B3023B5-44D3-4B6A-8733-AB90E1AF5383}" srcId="{F16C1539-E298-49A2-95E3-4B0E24FAEDA9}" destId="{2026341B-28DB-438B-8DA7-96499D1C1B42}" srcOrd="3" destOrd="0" parTransId="{BA805001-DFA3-4455-A261-4A7DD44754C7}" sibTransId="{5CCA028C-5C07-483C-B176-5CCB0C11DA8B}"/>
    <dgm:cxn modelId="{7C970996-742B-47B0-AC45-7950597FCCDE}" type="presOf" srcId="{2026341B-28DB-438B-8DA7-96499D1C1B42}" destId="{3220AA13-B917-43FD-9B4D-D60CAC468247}" srcOrd="0" destOrd="0" presId="urn:microsoft.com/office/officeart/2005/8/layout/default"/>
    <dgm:cxn modelId="{81D5F605-2B33-4136-A620-1FF6AB36A09B}" srcId="{F16C1539-E298-49A2-95E3-4B0E24FAEDA9}" destId="{EAB521AC-5F04-4ACC-ABFF-7F019EF5C730}" srcOrd="4" destOrd="0" parTransId="{98303CCE-4DBD-45C8-8918-30F5C5CC2774}" sibTransId="{280363E0-E39C-4556-ADCC-4268FB36D436}"/>
    <dgm:cxn modelId="{E21765B3-C3D3-44D1-8CA3-3E3C97CE2485}" type="presOf" srcId="{D8BBEEC3-FE69-4C7B-A4C2-2C7A61509165}" destId="{138E5E37-4A33-48FE-A536-59D2AAC792A3}" srcOrd="0" destOrd="0" presId="urn:microsoft.com/office/officeart/2005/8/layout/default"/>
    <dgm:cxn modelId="{E841B40D-049D-4A7B-8F0B-05147D2B6CF9}" type="presOf" srcId="{EAB521AC-5F04-4ACC-ABFF-7F019EF5C730}" destId="{8B84FEF1-33FF-4512-862D-CAF6E718517B}" srcOrd="0" destOrd="0" presId="urn:microsoft.com/office/officeart/2005/8/layout/default"/>
    <dgm:cxn modelId="{4F8E387C-CDF3-4517-804D-0E0309B67006}" srcId="{F16C1539-E298-49A2-95E3-4B0E24FAEDA9}" destId="{D8BBEEC3-FE69-4C7B-A4C2-2C7A61509165}" srcOrd="2" destOrd="0" parTransId="{EE6E41AD-8653-4C38-BE6F-35386C53BBD2}" sibTransId="{BA5B02A4-EBA7-4B62-89CA-4536A4B7F15F}"/>
    <dgm:cxn modelId="{998F3FC0-A3E9-4FC1-9C1B-DD3294B3ACC2}" srcId="{F16C1539-E298-49A2-95E3-4B0E24FAEDA9}" destId="{E95BFFBC-EE2A-4C80-9BC9-A8A92DB39454}" srcOrd="1" destOrd="0" parTransId="{50372B67-2BA4-41CE-9538-F65CF945B109}" sibTransId="{E34CC4E0-735B-4D27-BE35-AA7DE6DC1D2D}"/>
    <dgm:cxn modelId="{82B8FDD2-9ECD-4756-A54F-62AF3E28A3D5}" type="presOf" srcId="{E95BFFBC-EE2A-4C80-9BC9-A8A92DB39454}" destId="{7FF2275D-D558-4971-ADB4-AE4E8488CC83}" srcOrd="0" destOrd="0" presId="urn:microsoft.com/office/officeart/2005/8/layout/default"/>
    <dgm:cxn modelId="{1CC8F085-7AC4-48D7-BF02-1759B4A063ED}" srcId="{F16C1539-E298-49A2-95E3-4B0E24FAEDA9}" destId="{6552B8A9-4939-4ACF-9B7C-C6BD2AFA5F59}" srcOrd="0" destOrd="0" parTransId="{9B35651A-C11F-467F-8F32-AC0FB281AD1F}" sibTransId="{1A270B52-F441-4822-AF72-765BE78C9130}"/>
    <dgm:cxn modelId="{596C66B1-2F54-4F33-B642-01C3E8F2CBB9}" type="presParOf" srcId="{A9EBC5D6-9FD2-4379-9D11-03E1795967D9}" destId="{EF855D83-8D5B-44CA-854D-D1D60358FE77}" srcOrd="0" destOrd="0" presId="urn:microsoft.com/office/officeart/2005/8/layout/default"/>
    <dgm:cxn modelId="{B8D0591A-14EF-4641-AE3F-2BDC59B96F08}" type="presParOf" srcId="{A9EBC5D6-9FD2-4379-9D11-03E1795967D9}" destId="{7030A7C1-E238-46D2-A70D-48F553A79383}" srcOrd="1" destOrd="0" presId="urn:microsoft.com/office/officeart/2005/8/layout/default"/>
    <dgm:cxn modelId="{955A5F2D-B4B4-4E79-92B9-878DCC808F31}" type="presParOf" srcId="{A9EBC5D6-9FD2-4379-9D11-03E1795967D9}" destId="{7FF2275D-D558-4971-ADB4-AE4E8488CC83}" srcOrd="2" destOrd="0" presId="urn:microsoft.com/office/officeart/2005/8/layout/default"/>
    <dgm:cxn modelId="{C98FF746-861F-4510-8B34-79D3D33F9265}" type="presParOf" srcId="{A9EBC5D6-9FD2-4379-9D11-03E1795967D9}" destId="{A3905D63-257B-49B9-8B4D-1A20BE4CD1BA}" srcOrd="3" destOrd="0" presId="urn:microsoft.com/office/officeart/2005/8/layout/default"/>
    <dgm:cxn modelId="{26482DDC-79E7-4844-B4C3-E883D3D8324E}" type="presParOf" srcId="{A9EBC5D6-9FD2-4379-9D11-03E1795967D9}" destId="{138E5E37-4A33-48FE-A536-59D2AAC792A3}" srcOrd="4" destOrd="0" presId="urn:microsoft.com/office/officeart/2005/8/layout/default"/>
    <dgm:cxn modelId="{BC27641B-A326-4419-9664-78BDE30FE172}" type="presParOf" srcId="{A9EBC5D6-9FD2-4379-9D11-03E1795967D9}" destId="{A53DAD00-A7F7-4ABF-B922-7ED7D33F5953}" srcOrd="5" destOrd="0" presId="urn:microsoft.com/office/officeart/2005/8/layout/default"/>
    <dgm:cxn modelId="{F22D8773-16C7-4697-828A-1AFC71DEA75B}" type="presParOf" srcId="{A9EBC5D6-9FD2-4379-9D11-03E1795967D9}" destId="{3220AA13-B917-43FD-9B4D-D60CAC468247}" srcOrd="6" destOrd="0" presId="urn:microsoft.com/office/officeart/2005/8/layout/default"/>
    <dgm:cxn modelId="{A17DC44E-2A09-47D7-A86F-11CA9B8E92A1}" type="presParOf" srcId="{A9EBC5D6-9FD2-4379-9D11-03E1795967D9}" destId="{54E2EF23-8424-45B1-B4BF-77D6EFD37238}" srcOrd="7" destOrd="0" presId="urn:microsoft.com/office/officeart/2005/8/layout/default"/>
    <dgm:cxn modelId="{8A2A6C9A-6546-49D5-90F3-F7F7D4346908}" type="presParOf" srcId="{A9EBC5D6-9FD2-4379-9D11-03E1795967D9}" destId="{8B84FEF1-33FF-4512-862D-CAF6E718517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C907B-6051-41B5-992C-6B97997CB748}">
      <dsp:nvSpPr>
        <dsp:cNvPr id="0" name=""/>
        <dsp:cNvSpPr/>
      </dsp:nvSpPr>
      <dsp:spPr>
        <a:xfrm>
          <a:off x="2802731" y="54669"/>
          <a:ext cx="2624137" cy="26241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300" b="0" i="0" u="none" strike="noStrike" kern="1200" cap="none" normalizeH="0" baseline="0" smtClean="0">
              <a:ln>
                <a:noFill/>
              </a:ln>
              <a:solidFill>
                <a:schemeClr val="tx1"/>
              </a:solidFill>
              <a:effectLst/>
              <a:latin typeface="Lucida Sans Unicode" pitchFamily="34" charset="0"/>
              <a:cs typeface="Arial" charset="0"/>
            </a:rPr>
            <a:t>Gaitan</a:t>
          </a:r>
        </a:p>
      </dsp:txBody>
      <dsp:txXfrm>
        <a:off x="3152616" y="513893"/>
        <a:ext cx="1924367" cy="1180862"/>
      </dsp:txXfrm>
    </dsp:sp>
    <dsp:sp modelId="{F294E13D-5B2F-47D2-A501-F7A0EC6B1A3B}">
      <dsp:nvSpPr>
        <dsp:cNvPr id="0" name=""/>
        <dsp:cNvSpPr/>
      </dsp:nvSpPr>
      <dsp:spPr>
        <a:xfrm>
          <a:off x="3749607" y="1694755"/>
          <a:ext cx="2624137" cy="26241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300" b="0" i="0" u="none" strike="noStrike" kern="1200" cap="none" normalizeH="0" baseline="0" smtClean="0">
              <a:ln>
                <a:noFill/>
              </a:ln>
              <a:solidFill>
                <a:schemeClr val="tx1"/>
              </a:solidFill>
              <a:effectLst/>
              <a:latin typeface="Lucida Sans Unicode" pitchFamily="34" charset="0"/>
              <a:cs typeface="Arial" charset="0"/>
            </a:rPr>
            <a:t>Nunez-Valdez</a:t>
          </a:r>
        </a:p>
      </dsp:txBody>
      <dsp:txXfrm>
        <a:off x="4552156" y="2372657"/>
        <a:ext cx="1574482" cy="1443275"/>
      </dsp:txXfrm>
    </dsp:sp>
    <dsp:sp modelId="{48A0484D-78F0-401E-AC75-3CC95818CA50}">
      <dsp:nvSpPr>
        <dsp:cNvPr id="0" name=""/>
        <dsp:cNvSpPr/>
      </dsp:nvSpPr>
      <dsp:spPr>
        <a:xfrm>
          <a:off x="1855854" y="1694755"/>
          <a:ext cx="2624137" cy="26241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300" b="0" i="0" u="none" strike="noStrike" kern="1200" cap="none" normalizeH="0" baseline="0" smtClean="0">
              <a:ln>
                <a:noFill/>
              </a:ln>
              <a:solidFill>
                <a:schemeClr val="tx1"/>
              </a:solidFill>
              <a:effectLst/>
              <a:latin typeface="Lucida Sans Unicode" pitchFamily="34" charset="0"/>
              <a:cs typeface="Arial" charset="0"/>
            </a:rPr>
            <a:t>Padilla</a:t>
          </a:r>
        </a:p>
      </dsp:txBody>
      <dsp:txXfrm>
        <a:off x="2102961" y="2372657"/>
        <a:ext cx="1574482" cy="14432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855D83-8D5B-44CA-854D-D1D60358FE77}">
      <dsp:nvSpPr>
        <dsp:cNvPr id="0" name=""/>
        <dsp:cNvSpPr/>
      </dsp:nvSpPr>
      <dsp:spPr>
        <a:xfrm>
          <a:off x="0" y="5151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endParaRPr lang="en-US" sz="6300" kern="1200"/>
        </a:p>
      </dsp:txBody>
      <dsp:txXfrm>
        <a:off x="0" y="515143"/>
        <a:ext cx="2571749" cy="1543050"/>
      </dsp:txXfrm>
    </dsp:sp>
    <dsp:sp modelId="{7FF2275D-D558-4971-ADB4-AE4E8488CC83}">
      <dsp:nvSpPr>
        <dsp:cNvPr id="0" name=""/>
        <dsp:cNvSpPr/>
      </dsp:nvSpPr>
      <dsp:spPr>
        <a:xfrm>
          <a:off x="2828925" y="5151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endParaRPr lang="en-US" sz="6300" kern="1200"/>
        </a:p>
      </dsp:txBody>
      <dsp:txXfrm>
        <a:off x="2828925" y="515143"/>
        <a:ext cx="2571749" cy="1543050"/>
      </dsp:txXfrm>
    </dsp:sp>
    <dsp:sp modelId="{138E5E37-4A33-48FE-A536-59D2AAC792A3}">
      <dsp:nvSpPr>
        <dsp:cNvPr id="0" name=""/>
        <dsp:cNvSpPr/>
      </dsp:nvSpPr>
      <dsp:spPr>
        <a:xfrm>
          <a:off x="5657849" y="5151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endParaRPr lang="en-US" sz="6300" kern="1200"/>
        </a:p>
      </dsp:txBody>
      <dsp:txXfrm>
        <a:off x="5657849" y="515143"/>
        <a:ext cx="2571749" cy="1543050"/>
      </dsp:txXfrm>
    </dsp:sp>
    <dsp:sp modelId="{3220AA13-B917-43FD-9B4D-D60CAC468247}">
      <dsp:nvSpPr>
        <dsp:cNvPr id="0" name=""/>
        <dsp:cNvSpPr/>
      </dsp:nvSpPr>
      <dsp:spPr>
        <a:xfrm>
          <a:off x="1414462" y="23153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endParaRPr lang="en-US" sz="6300" kern="1200"/>
        </a:p>
      </dsp:txBody>
      <dsp:txXfrm>
        <a:off x="1414462" y="2315369"/>
        <a:ext cx="2571749" cy="1543050"/>
      </dsp:txXfrm>
    </dsp:sp>
    <dsp:sp modelId="{8B84FEF1-33FF-4512-862D-CAF6E718517B}">
      <dsp:nvSpPr>
        <dsp:cNvPr id="0" name=""/>
        <dsp:cNvSpPr/>
      </dsp:nvSpPr>
      <dsp:spPr>
        <a:xfrm>
          <a:off x="4243387" y="23153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endParaRPr lang="en-US" sz="6300" kern="1200"/>
        </a:p>
      </dsp:txBody>
      <dsp:txXfrm>
        <a:off x="4243387" y="2315369"/>
        <a:ext cx="2571749" cy="154305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4F76871-920D-4727-8801-6EFA8AD0541E}" type="datetimeFigureOut">
              <a:rPr lang="en-US" smtClean="0"/>
              <a:t>5/12/2015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F288CCD-54C4-46FB-9112-7BD9975998F7}" type="slidenum">
              <a:rPr lang="en-US" smtClean="0"/>
              <a:t>‹#›</a:t>
            </a:fld>
            <a:endParaRPr lang="en-US"/>
          </a:p>
        </p:txBody>
      </p:sp>
    </p:spTree>
    <p:extLst>
      <p:ext uri="{BB962C8B-B14F-4D97-AF65-F5344CB8AC3E}">
        <p14:creationId xmlns:p14="http://schemas.microsoft.com/office/powerpoint/2010/main" val="3663446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A53AC23-52C1-4F3F-9C58-A97DEF5E7608}" type="datetimeFigureOut">
              <a:rPr lang="en-US"/>
              <a:pPr>
                <a:defRPr/>
              </a:pPr>
              <a:t>5/12/2015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EB0844F-99DF-4F9C-86CD-D4F5FBEF1E5A}" type="slidenum">
              <a:rPr lang="en-US"/>
              <a:pPr>
                <a:defRPr/>
              </a:pPr>
              <a:t>‹#›</a:t>
            </a:fld>
            <a:endParaRPr lang="en-US"/>
          </a:p>
        </p:txBody>
      </p:sp>
    </p:spTree>
    <p:extLst>
      <p:ext uri="{BB962C8B-B14F-4D97-AF65-F5344CB8AC3E}">
        <p14:creationId xmlns:p14="http://schemas.microsoft.com/office/powerpoint/2010/main" val="3423602346"/>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EB0844F-99DF-4F9C-86CD-D4F5FBEF1E5A}" type="slidenum">
              <a:rPr lang="en-US" smtClean="0"/>
              <a:pPr>
                <a:defRPr/>
              </a:pPr>
              <a:t>18</a:t>
            </a:fld>
            <a:endParaRPr lang="en-US" dirty="0"/>
          </a:p>
        </p:txBody>
      </p:sp>
    </p:spTree>
    <p:extLst>
      <p:ext uri="{BB962C8B-B14F-4D97-AF65-F5344CB8AC3E}">
        <p14:creationId xmlns:p14="http://schemas.microsoft.com/office/powerpoint/2010/main" val="221607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EB0844F-99DF-4F9C-86CD-D4F5FBEF1E5A}" type="slidenum">
              <a:rPr lang="en-US" smtClean="0"/>
              <a:pPr>
                <a:defRPr/>
              </a:pPr>
              <a:t>61</a:t>
            </a:fld>
            <a:endParaRPr lang="en-US"/>
          </a:p>
        </p:txBody>
      </p:sp>
    </p:spTree>
    <p:extLst>
      <p:ext uri="{BB962C8B-B14F-4D97-AF65-F5344CB8AC3E}">
        <p14:creationId xmlns:p14="http://schemas.microsoft.com/office/powerpoint/2010/main" val="1326618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EB0844F-99DF-4F9C-86CD-D4F5FBEF1E5A}" type="slidenum">
              <a:rPr lang="en-US" smtClean="0"/>
              <a:pPr>
                <a:defRPr/>
              </a:pPr>
              <a:t>71</a:t>
            </a:fld>
            <a:endParaRPr lang="en-US"/>
          </a:p>
        </p:txBody>
      </p:sp>
    </p:spTree>
    <p:extLst>
      <p:ext uri="{BB962C8B-B14F-4D97-AF65-F5344CB8AC3E}">
        <p14:creationId xmlns:p14="http://schemas.microsoft.com/office/powerpoint/2010/main" val="320962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EB0844F-99DF-4F9C-86CD-D4F5FBEF1E5A}" type="slidenum">
              <a:rPr lang="en-US" smtClean="0"/>
              <a:pPr>
                <a:defRPr/>
              </a:pPr>
              <a:t>83</a:t>
            </a:fld>
            <a:endParaRPr lang="en-US" dirty="0"/>
          </a:p>
        </p:txBody>
      </p:sp>
    </p:spTree>
    <p:extLst>
      <p:ext uri="{BB962C8B-B14F-4D97-AF65-F5344CB8AC3E}">
        <p14:creationId xmlns:p14="http://schemas.microsoft.com/office/powerpoint/2010/main" val="2698276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4100EDDF-F44A-4CC4-919B-91F4491899C3}" type="datetime1">
              <a:rPr lang="en-US"/>
              <a:pPr>
                <a:defRPr/>
              </a:pPr>
              <a:t>5/12/2015</a:t>
            </a:fld>
            <a:endParaRPr lang="en-US" dirty="0"/>
          </a:p>
        </p:txBody>
      </p:sp>
      <p:sp>
        <p:nvSpPr>
          <p:cNvPr id="13" name="Footer Placeholder 4"/>
          <p:cNvSpPr>
            <a:spLocks noGrp="1"/>
          </p:cNvSpPr>
          <p:nvPr>
            <p:ph type="ftr" sz="quarter" idx="11"/>
          </p:nvPr>
        </p:nvSpPr>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schemeClr val="accent1">
                    <a:lumMod val="50000"/>
                  </a:schemeClr>
                </a:solidFill>
              </a:defRPr>
            </a:lvl1pPr>
          </a:lstStyle>
          <a:p>
            <a:pPr>
              <a:defRPr/>
            </a:pPr>
            <a:fld id="{C4A55B96-FD48-40E4-9763-4DBFC9BFA14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46AC02F-760C-4B6E-89F0-FB4F2D0133CE}" type="datetime1">
              <a:rPr lang="en-US"/>
              <a:pPr>
                <a:defRPr/>
              </a:pPr>
              <a:t>5/12/2015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AB54B7-D96E-4333-A53C-160E7EA6D8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01A6A8DE-93D3-49A4-858C-567E52C1124B}" type="datetime1">
              <a:rPr lang="en-US"/>
              <a:pPr>
                <a:defRPr/>
              </a:pPr>
              <a:t>5/12/2015</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DE55541-36AE-4C0D-AE75-7E09A251732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p:spPr>
        <p:txBody>
          <a:bodyPr/>
          <a:lstStyle>
            <a:lvl1pPr>
              <a:defRPr/>
            </a:lvl1pPr>
          </a:lstStyle>
          <a:p>
            <a:pPr>
              <a:defRPr/>
            </a:pPr>
            <a:fld id="{AA91F5FF-F696-4F0F-89E7-6129CFEDF232}" type="datetime1">
              <a:rPr lang="en-US"/>
              <a:pPr>
                <a:defRPr/>
              </a:pPr>
              <a:t>5/12/2015</a:t>
            </a:fld>
            <a:endParaRPr lang="en-US" dirty="0"/>
          </a:p>
        </p:txBody>
      </p:sp>
      <p:sp>
        <p:nvSpPr>
          <p:cNvPr id="3" name="Footer Placeholder 2"/>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p:spPr>
        <p:txBody>
          <a:bodyPr/>
          <a:lstStyle>
            <a:lvl1pPr>
              <a:defRPr/>
            </a:lvl1pPr>
          </a:lstStyle>
          <a:p>
            <a:pPr>
              <a:defRPr/>
            </a:pPr>
            <a:fld id="{AFD87B6E-A551-4A9D-B933-CB8D406BFE5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467B5C-A894-494E-B135-CC31870E24F4}" type="datetime1">
              <a:rPr lang="en-US"/>
              <a:pPr>
                <a:defRPr/>
              </a:pPr>
              <a:t>5/12/2015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12AE00-7E97-4FA9-A13C-F529B46BAA8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861959DF-3CC6-4CA0-BC6E-DA3247EBC96B}" type="datetime1">
              <a:rPr lang="en-US"/>
              <a:pPr>
                <a:defRPr/>
              </a:pPr>
              <a:t>5/12/2015</a:t>
            </a:fld>
            <a:endParaRPr lang="en-US" dirty="0"/>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DFF088A7-1A05-4854-B97F-4EA9CD3AA76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1E783EB-71CF-47C8-9E1F-0AC4B5C439C6}" type="datetime1">
              <a:rPr lang="en-US"/>
              <a:pPr>
                <a:defRPr/>
              </a:pPr>
              <a:t>5/12/2015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3DFF17-8AA4-4D1B-934C-6EB760F09A9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727869A-79B0-45FE-B0AD-AE939CDB889E}" type="datetime1">
              <a:rPr lang="en-US"/>
              <a:pPr>
                <a:defRPr/>
              </a:pPr>
              <a:t>5/12/2015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C835F58-7AB7-4A3B-848F-DF3BBF52D8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166CAFF-430B-4EFF-A9D1-C2D01B16C5EF}" type="datetime1">
              <a:rPr lang="en-US"/>
              <a:pPr>
                <a:defRPr/>
              </a:pPr>
              <a:t>5/12/2015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2752C51-0B68-4AD6-9EED-656E31C3326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6E22138D-31D0-4AD4-BCA4-05C301662C59}" type="datetime1">
              <a:rPr lang="en-US"/>
              <a:pPr>
                <a:defRPr/>
              </a:pPr>
              <a:t>5/12/2015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E8CD89B-685A-4392-97D9-983973D944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18B4F236-44C6-4E2A-9515-B1738AA3BD1C}" type="datetime1">
              <a:rPr lang="en-US"/>
              <a:pPr>
                <a:defRPr/>
              </a:pPr>
              <a:t>5/12/2015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285FAEBE-6BFB-4EA8-8D17-C7507297A19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4E17A757-B948-49E7-87EB-21D2A2DB9599}" type="datetime1">
              <a:rPr lang="en-US"/>
              <a:pPr>
                <a:defRPr/>
              </a:pPr>
              <a:t>5/12/2015</a:t>
            </a:fld>
            <a:endParaRPr lang="en-US"/>
          </a:p>
        </p:txBody>
      </p:sp>
      <p:sp>
        <p:nvSpPr>
          <p:cNvPr id="12" name="Slide Number Placeholder 6"/>
          <p:cNvSpPr>
            <a:spLocks noGrp="1"/>
          </p:cNvSpPr>
          <p:nvPr>
            <p:ph type="sldNum" sz="quarter" idx="11"/>
          </p:nvPr>
        </p:nvSpPr>
        <p:spPr/>
        <p:txBody>
          <a:bodyPr/>
          <a:lstStyle>
            <a:lvl1pPr>
              <a:defRPr/>
            </a:lvl1pPr>
          </a:lstStyle>
          <a:p>
            <a:pPr>
              <a:defRPr/>
            </a:pPr>
            <a:fld id="{F649A94E-C9EA-47EE-812D-C890CCF5DA72}" type="slidenum">
              <a:rPr lang="en-US"/>
              <a:pPr>
                <a:defRPr/>
              </a:pPr>
              <a:t>‹#›</a:t>
            </a:fld>
            <a:endParaRPr lang="en-US"/>
          </a:p>
        </p:txBody>
      </p:sp>
      <p:sp>
        <p:nvSpPr>
          <p:cNvPr id="13"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2"/>
                </a:solidFill>
                <a:latin typeface="+mn-lt"/>
                <a:cs typeface="+mn-cs"/>
              </a:defRPr>
            </a:lvl1pPr>
          </a:lstStyle>
          <a:p>
            <a:pPr>
              <a:defRPr/>
            </a:pPr>
            <a:fld id="{DC37D894-4B4C-4514-89F1-7CF3ADF38450}" type="datetime1">
              <a:rPr lang="en-US"/>
              <a:pPr>
                <a:defRPr/>
              </a:pPr>
              <a:t>5/12/2015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cs typeface="+mn-cs"/>
              </a:defRPr>
            </a:lvl1pPr>
          </a:lstStyle>
          <a:p>
            <a:pPr>
              <a:defRPr/>
            </a:pPr>
            <a:fld id="{2D05D0FD-147D-4C20-9699-ADB7A37F93BB}" type="slidenum">
              <a:rPr lang="en-US"/>
              <a:pPr>
                <a:defRPr/>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42" r:id="rId1"/>
    <p:sldLayoutId id="2147483840" r:id="rId2"/>
    <p:sldLayoutId id="2147483843" r:id="rId3"/>
    <p:sldLayoutId id="2147483839" r:id="rId4"/>
    <p:sldLayoutId id="2147483838" r:id="rId5"/>
    <p:sldLayoutId id="2147483837" r:id="rId6"/>
    <p:sldLayoutId id="2147483844" r:id="rId7"/>
    <p:sldLayoutId id="2147483845" r:id="rId8"/>
    <p:sldLayoutId id="2147483846" r:id="rId9"/>
    <p:sldLayoutId id="2147483836" r:id="rId10"/>
    <p:sldLayoutId id="2147483847" r:id="rId11"/>
    <p:sldLayoutId id="2147483841" r:id="rId12"/>
  </p:sldLayoutIdLst>
  <p:hf sldNum="0" hdr="0" ftr="0" dt="0"/>
  <p:txStyles>
    <p:title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38" y="4648200"/>
            <a:ext cx="6553200" cy="457200"/>
          </a:xfrm>
        </p:spPr>
        <p:txBody>
          <a:bodyPr rtlCol="0"/>
          <a:lstStyle/>
          <a:p>
            <a:pPr fontAlgn="auto">
              <a:spcAft>
                <a:spcPts val="0"/>
              </a:spcAft>
              <a:defRPr/>
            </a:pPr>
            <a:r>
              <a:rPr lang="en-US" dirty="0">
                <a:solidFill>
                  <a:schemeClr val="tx2"/>
                </a:solidFill>
              </a:rPr>
              <a:t>May 13, 2015</a:t>
            </a:r>
            <a:endParaRPr lang="en-US" dirty="0"/>
          </a:p>
        </p:txBody>
      </p:sp>
      <p:sp>
        <p:nvSpPr>
          <p:cNvPr id="3" name="Title 2"/>
          <p:cNvSpPr>
            <a:spLocks noGrp="1"/>
          </p:cNvSpPr>
          <p:nvPr>
            <p:ph type="ctrTitle"/>
          </p:nvPr>
        </p:nvSpPr>
        <p:spPr>
          <a:xfrm>
            <a:off x="752120" y="2142696"/>
            <a:ext cx="6591300" cy="3409358"/>
          </a:xfrm>
        </p:spPr>
        <p:txBody>
          <a:bodyPr anchor="ctr"/>
          <a:lstStyle/>
          <a:p>
            <a:pPr fontAlgn="auto">
              <a:spcAft>
                <a:spcPts val="0"/>
              </a:spcAft>
              <a:defRPr/>
            </a:pPr>
            <a:r>
              <a:rPr lang="en-US" sz="2800" dirty="0" smtClean="0">
                <a:latin typeface="+mn-lt"/>
              </a:rPr>
              <a:t>Making </a:t>
            </a:r>
            <a:r>
              <a:rPr lang="en-US" sz="2800" dirty="0">
                <a:latin typeface="+mn-lt"/>
              </a:rPr>
              <a:t>Sense of Immigration </a:t>
            </a:r>
            <a:r>
              <a:rPr lang="en-US" sz="2800" dirty="0" smtClean="0">
                <a:latin typeface="+mn-lt"/>
              </a:rPr>
              <a:t>Law- Getting </a:t>
            </a:r>
            <a:r>
              <a:rPr lang="en-US" sz="2800" dirty="0">
                <a:latin typeface="+mn-lt"/>
              </a:rPr>
              <a:t>Down to Business, Staying out of </a:t>
            </a:r>
            <a:r>
              <a:rPr lang="en-US" sz="2800" dirty="0" smtClean="0">
                <a:latin typeface="+mn-lt"/>
              </a:rPr>
              <a:t>Trouble</a:t>
            </a:r>
            <a:endParaRPr lang="en-US" sz="28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DACA Expansion IN A NUTSHELL </a:t>
            </a:r>
            <a:r>
              <a:rPr lang="en-US" dirty="0" smtClean="0">
                <a:latin typeface="+mn-lt"/>
              </a:rPr>
              <a:t>(CONTINUED)</a:t>
            </a:r>
            <a:endParaRPr lang="en-US" dirty="0">
              <a:latin typeface="+mn-lt"/>
            </a:endParaRPr>
          </a:p>
        </p:txBody>
      </p:sp>
      <p:sp>
        <p:nvSpPr>
          <p:cNvPr id="3" name="Content Placeholder 2"/>
          <p:cNvSpPr>
            <a:spLocks noGrp="1"/>
          </p:cNvSpPr>
          <p:nvPr>
            <p:ph idx="1"/>
          </p:nvPr>
        </p:nvSpPr>
        <p:spPr>
          <a:xfrm>
            <a:off x="425450" y="1793544"/>
            <a:ext cx="8104401" cy="4373563"/>
          </a:xfrm>
        </p:spPr>
        <p:txBody>
          <a:bodyPr/>
          <a:lstStyle/>
          <a:p>
            <a:pPr marL="114300" indent="0" algn="just">
              <a:buNone/>
            </a:pPr>
            <a:r>
              <a:rPr lang="en-US" sz="2000" b="1" u="sng" dirty="0"/>
              <a:t>Extended validity period of approved deferred action and accompanying work authorization</a:t>
            </a:r>
            <a:r>
              <a:rPr lang="en-US" sz="2000" dirty="0"/>
              <a:t>:  </a:t>
            </a:r>
            <a:endParaRPr lang="en-US" sz="2000" dirty="0" smtClean="0"/>
          </a:p>
          <a:p>
            <a:pPr marL="114300" indent="0" algn="just">
              <a:buNone/>
            </a:pPr>
            <a:endParaRPr lang="en-US" sz="2000" dirty="0"/>
          </a:p>
          <a:p>
            <a:pPr algn="just"/>
            <a:r>
              <a:rPr lang="en-US" sz="2000" dirty="0" smtClean="0"/>
              <a:t>The </a:t>
            </a:r>
            <a:r>
              <a:rPr lang="en-US" sz="2000" dirty="0"/>
              <a:t>period for which </a:t>
            </a:r>
            <a:r>
              <a:rPr lang="en-US" sz="2000" dirty="0" smtClean="0"/>
              <a:t>DACA and the accompanying EAD is </a:t>
            </a:r>
            <a:r>
              <a:rPr lang="en-US" sz="2000" dirty="0"/>
              <a:t>granted is now </a:t>
            </a:r>
            <a:r>
              <a:rPr lang="en-US" sz="2000" dirty="0" smtClean="0"/>
              <a:t>3-year increments </a:t>
            </a:r>
            <a:r>
              <a:rPr lang="en-US" sz="2000" dirty="0"/>
              <a:t>rather than the previous 2-year increments</a:t>
            </a:r>
            <a:r>
              <a:rPr lang="en-US" sz="2000" dirty="0" smtClean="0"/>
              <a:t>.</a:t>
            </a:r>
          </a:p>
          <a:p>
            <a:pPr algn="just"/>
            <a:endParaRPr lang="en-US" sz="2000" dirty="0"/>
          </a:p>
          <a:p>
            <a:pPr algn="just"/>
            <a:r>
              <a:rPr lang="en-US" sz="2000" dirty="0" smtClean="0"/>
              <a:t> </a:t>
            </a:r>
            <a:r>
              <a:rPr lang="en-US" sz="2000" dirty="0"/>
              <a:t>This change </a:t>
            </a:r>
            <a:r>
              <a:rPr lang="en-US" sz="2000" dirty="0" smtClean="0"/>
              <a:t>was </a:t>
            </a:r>
            <a:r>
              <a:rPr lang="en-US" sz="2000" dirty="0"/>
              <a:t>made effective November 24, 2014 and applies to all first-time DACA applications as well as all applications for DACA renewal. Beginning on November 24, 2014 USCIS began issuing employment authorization documents (EADs) valid for three years, including to those individuals who applied prior to the effective date but received an adjudication post-November 24, 2014. </a:t>
            </a:r>
          </a:p>
          <a:p>
            <a:endParaRPr lang="en-US" dirty="0"/>
          </a:p>
        </p:txBody>
      </p:sp>
    </p:spTree>
    <p:extLst>
      <p:ext uri="{BB962C8B-B14F-4D97-AF65-F5344CB8AC3E}">
        <p14:creationId xmlns:p14="http://schemas.microsoft.com/office/powerpoint/2010/main" val="326871760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Crimes of Domestic Violence - Catchall</a:t>
            </a:r>
          </a:p>
        </p:txBody>
      </p:sp>
      <p:sp>
        <p:nvSpPr>
          <p:cNvPr id="3" name="Content Placeholder 2"/>
          <p:cNvSpPr>
            <a:spLocks noGrp="1"/>
          </p:cNvSpPr>
          <p:nvPr>
            <p:ph idx="1"/>
          </p:nvPr>
        </p:nvSpPr>
        <p:spPr/>
        <p:txBody>
          <a:bodyPr/>
          <a:lstStyle/>
          <a:p>
            <a:r>
              <a:rPr lang="en-US" dirty="0"/>
              <a:t>Crime of stalking</a:t>
            </a:r>
          </a:p>
          <a:p>
            <a:r>
              <a:rPr lang="en-US" dirty="0"/>
              <a:t>Crime of child abuse, neglect, or abandonment</a:t>
            </a:r>
          </a:p>
          <a:p>
            <a:r>
              <a:rPr lang="en-US" dirty="0"/>
              <a:t>Violation of protection order</a:t>
            </a:r>
          </a:p>
          <a:p>
            <a:endParaRPr lang="en-US" dirty="0"/>
          </a:p>
          <a:p>
            <a:pPr marL="114300" indent="0">
              <a:buNone/>
            </a:pPr>
            <a:r>
              <a:rPr lang="en-US" dirty="0"/>
              <a:t>Includes criminal or civil determination that individual “</a:t>
            </a:r>
            <a:r>
              <a:rPr lang="en-US" dirty="0" smtClean="0"/>
              <a:t>has engaged </a:t>
            </a:r>
            <a:r>
              <a:rPr lang="en-US" dirty="0"/>
              <a:t>in conduct that violates the portion of protection </a:t>
            </a:r>
            <a:r>
              <a:rPr lang="en-US" dirty="0" smtClean="0"/>
              <a:t>order that </a:t>
            </a:r>
            <a:r>
              <a:rPr lang="en-US" dirty="0"/>
              <a:t>involves protection against credible threats of </a:t>
            </a:r>
            <a:r>
              <a:rPr lang="en-US" dirty="0" smtClean="0"/>
              <a:t>violence</a:t>
            </a:r>
            <a:r>
              <a:rPr lang="en-US" dirty="0"/>
              <a:t>, repeated harassment, or bodily injury to the person or </a:t>
            </a:r>
            <a:r>
              <a:rPr lang="en-US" dirty="0" smtClean="0"/>
              <a:t>persons </a:t>
            </a:r>
            <a:r>
              <a:rPr lang="en-US" dirty="0"/>
              <a:t>for whom the protection order was issued. </a:t>
            </a:r>
          </a:p>
        </p:txBody>
      </p:sp>
    </p:spTree>
    <p:extLst>
      <p:ext uri="{BB962C8B-B14F-4D97-AF65-F5344CB8AC3E}">
        <p14:creationId xmlns:p14="http://schemas.microsoft.com/office/powerpoint/2010/main" val="5621628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latin typeface="+mn-lt"/>
              </a:rPr>
              <a:t>CONVICTION FOR CRIMES OF DOMESTIC VIOLENCE, CRIMES AGAINST CHILDREN, STALKING OR VIOLATION OF PROTECTION ORDERS</a:t>
            </a:r>
          </a:p>
        </p:txBody>
      </p:sp>
      <p:sp>
        <p:nvSpPr>
          <p:cNvPr id="3" name="Content Placeholder 2"/>
          <p:cNvSpPr>
            <a:spLocks noGrp="1"/>
          </p:cNvSpPr>
          <p:nvPr>
            <p:ph idx="1"/>
          </p:nvPr>
        </p:nvSpPr>
        <p:spPr/>
        <p:txBody>
          <a:bodyPr/>
          <a:lstStyle/>
          <a:p>
            <a:r>
              <a:rPr lang="en-US" dirty="0"/>
              <a:t> Covers wide breadth of </a:t>
            </a:r>
            <a:r>
              <a:rPr lang="en-US" dirty="0" smtClean="0"/>
              <a:t>offenses</a:t>
            </a:r>
          </a:p>
          <a:p>
            <a:endParaRPr lang="en-US" dirty="0"/>
          </a:p>
          <a:p>
            <a:r>
              <a:rPr lang="en-US" dirty="0"/>
              <a:t>New Jersey Domestic Violence Act is expansive and covers broad category of </a:t>
            </a:r>
            <a:r>
              <a:rPr lang="en-US" dirty="0" smtClean="0"/>
              <a:t>crimes</a:t>
            </a:r>
          </a:p>
          <a:p>
            <a:pPr marL="114300" indent="0">
              <a:buNone/>
            </a:pPr>
            <a:endParaRPr lang="en-US" dirty="0"/>
          </a:p>
          <a:p>
            <a:r>
              <a:rPr lang="en-US" dirty="0"/>
              <a:t>Assault charges involving children all fit within this category, unless charge itself does not require, as an element that child necessarily be the </a:t>
            </a:r>
            <a:r>
              <a:rPr lang="en-US" dirty="0" smtClean="0"/>
              <a:t>victim</a:t>
            </a:r>
          </a:p>
          <a:p>
            <a:endParaRPr lang="en-US" dirty="0"/>
          </a:p>
          <a:p>
            <a:r>
              <a:rPr lang="en-US" dirty="0"/>
              <a:t>Beware of DV violation of protective orders. Get in touch with family court counterpart. </a:t>
            </a:r>
          </a:p>
          <a:p>
            <a:endParaRPr lang="en-US" dirty="0"/>
          </a:p>
        </p:txBody>
      </p:sp>
    </p:spTree>
    <p:extLst>
      <p:ext uri="{BB962C8B-B14F-4D97-AF65-F5344CB8AC3E}">
        <p14:creationId xmlns:p14="http://schemas.microsoft.com/office/powerpoint/2010/main" val="35740676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latin typeface="+mn-lt"/>
              </a:rPr>
              <a:t>C. Impact Of Criminal Sentencing On Immigration Consequences</a:t>
            </a:r>
            <a:br>
              <a:rPr lang="en-US" sz="2800" dirty="0">
                <a:latin typeface="+mn-lt"/>
              </a:rPr>
            </a:br>
            <a:endParaRPr lang="en-US" sz="2800" dirty="0">
              <a:latin typeface="+mn-lt"/>
            </a:endParaRPr>
          </a:p>
        </p:txBody>
      </p:sp>
      <p:sp>
        <p:nvSpPr>
          <p:cNvPr id="4" name="Text Placeholder 3"/>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79487831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“Conviction” Defined </a:t>
            </a:r>
            <a:br>
              <a:rPr lang="en-US" sz="2800" dirty="0">
                <a:latin typeface="+mn-lt"/>
              </a:rPr>
            </a:br>
            <a:r>
              <a:rPr lang="en-US" sz="2800" dirty="0">
                <a:latin typeface="+mn-lt"/>
              </a:rPr>
              <a:t>(8 U.S.C. 1101(a)(48))</a:t>
            </a:r>
          </a:p>
        </p:txBody>
      </p:sp>
      <p:sp>
        <p:nvSpPr>
          <p:cNvPr id="3" name="Content Placeholder 2"/>
          <p:cNvSpPr>
            <a:spLocks noGrp="1"/>
          </p:cNvSpPr>
          <p:nvPr>
            <p:ph idx="1"/>
          </p:nvPr>
        </p:nvSpPr>
        <p:spPr/>
        <p:txBody>
          <a:bodyPr/>
          <a:lstStyle/>
          <a:p>
            <a:endParaRPr lang="en-US" dirty="0" smtClean="0"/>
          </a:p>
          <a:p>
            <a:r>
              <a:rPr lang="en-US" dirty="0" smtClean="0"/>
              <a:t>Formal </a:t>
            </a:r>
            <a:r>
              <a:rPr lang="en-US" dirty="0"/>
              <a:t>judgment of guilt entered by a court; </a:t>
            </a:r>
            <a:r>
              <a:rPr lang="en-US" dirty="0" smtClean="0"/>
              <a:t>or</a:t>
            </a:r>
          </a:p>
          <a:p>
            <a:endParaRPr lang="en-US" dirty="0" smtClean="0"/>
          </a:p>
          <a:p>
            <a:r>
              <a:rPr lang="en-US" dirty="0" smtClean="0"/>
              <a:t>If </a:t>
            </a:r>
            <a:r>
              <a:rPr lang="en-US" dirty="0"/>
              <a:t>adjudication of guilt has been withheld, </a:t>
            </a:r>
            <a:r>
              <a:rPr lang="en-US" u="sng" dirty="0" smtClean="0"/>
              <a:t>where</a:t>
            </a:r>
            <a:r>
              <a:rPr lang="en-US" dirty="0" smtClean="0"/>
              <a:t>:</a:t>
            </a:r>
          </a:p>
          <a:p>
            <a:pPr lvl="1"/>
            <a:r>
              <a:rPr lang="en-US" dirty="0" smtClean="0"/>
              <a:t>A </a:t>
            </a:r>
            <a:r>
              <a:rPr lang="en-US" dirty="0"/>
              <a:t>judge or jury has found the alien guilty or the alien has entered a plea of guilty or </a:t>
            </a:r>
            <a:r>
              <a:rPr lang="en-US" i="1" dirty="0"/>
              <a:t>nolo contendere </a:t>
            </a:r>
            <a:r>
              <a:rPr lang="en-US" dirty="0"/>
              <a:t>or has admitted sufficient facts to warrant a finding of guilt: </a:t>
            </a:r>
            <a:r>
              <a:rPr lang="en-US" u="sng" dirty="0" smtClean="0"/>
              <a:t>and</a:t>
            </a:r>
          </a:p>
          <a:p>
            <a:pPr lvl="1"/>
            <a:r>
              <a:rPr lang="en-US" dirty="0" smtClean="0"/>
              <a:t>The </a:t>
            </a:r>
            <a:r>
              <a:rPr lang="en-US" dirty="0"/>
              <a:t>judge has ordered some form of punishment, penalty, or restraint on the alien’s liberty to be imposed.  </a:t>
            </a:r>
          </a:p>
          <a:p>
            <a:endParaRPr lang="en-US" dirty="0"/>
          </a:p>
        </p:txBody>
      </p:sp>
    </p:spTree>
    <p:extLst>
      <p:ext uri="{BB962C8B-B14F-4D97-AF65-F5344CB8AC3E}">
        <p14:creationId xmlns:p14="http://schemas.microsoft.com/office/powerpoint/2010/main" val="196009637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Sentencing Considerations:</a:t>
            </a:r>
          </a:p>
        </p:txBody>
      </p:sp>
      <p:sp>
        <p:nvSpPr>
          <p:cNvPr id="3" name="Content Placeholder 2"/>
          <p:cNvSpPr>
            <a:spLocks noGrp="1"/>
          </p:cNvSpPr>
          <p:nvPr>
            <p:ph idx="1"/>
          </p:nvPr>
        </p:nvSpPr>
        <p:spPr/>
        <p:txBody>
          <a:bodyPr/>
          <a:lstStyle/>
          <a:p>
            <a:r>
              <a:rPr lang="en-US" dirty="0"/>
              <a:t>Term of Imprisonment - affects CIMT, Aggravated Felonies, Good moral Character</a:t>
            </a:r>
          </a:p>
          <a:p>
            <a:endParaRPr lang="en-US" dirty="0"/>
          </a:p>
          <a:p>
            <a:r>
              <a:rPr lang="en-US" dirty="0"/>
              <a:t>Suspended Sentences may still be deemed “sentence of imprisonment”</a:t>
            </a:r>
          </a:p>
          <a:p>
            <a:endParaRPr lang="en-US" dirty="0"/>
          </a:p>
          <a:p>
            <a:r>
              <a:rPr lang="en-US" dirty="0"/>
              <a:t>Restitution – loss to victim trigger several aggravated felony provisions. </a:t>
            </a:r>
          </a:p>
        </p:txBody>
      </p:sp>
    </p:spTree>
    <p:extLst>
      <p:ext uri="{BB962C8B-B14F-4D97-AF65-F5344CB8AC3E}">
        <p14:creationId xmlns:p14="http://schemas.microsoft.com/office/powerpoint/2010/main" val="387995477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entury Gothic"/>
              </a:rPr>
              <a:t>Sentencing Considerations:</a:t>
            </a:r>
            <a:endParaRPr lang="en-US" dirty="0"/>
          </a:p>
        </p:txBody>
      </p:sp>
      <p:sp>
        <p:nvSpPr>
          <p:cNvPr id="3" name="Content Placeholder 2"/>
          <p:cNvSpPr>
            <a:spLocks noGrp="1"/>
          </p:cNvSpPr>
          <p:nvPr>
            <p:ph idx="1"/>
          </p:nvPr>
        </p:nvSpPr>
        <p:spPr/>
        <p:txBody>
          <a:bodyPr/>
          <a:lstStyle/>
          <a:p>
            <a:r>
              <a:rPr lang="en-US" dirty="0"/>
              <a:t>Admissions – in lieu of formal sentence (i.e. PTI, can be used to remove inadmissible alien.) </a:t>
            </a:r>
          </a:p>
          <a:p>
            <a:endParaRPr lang="en-US" dirty="0"/>
          </a:p>
          <a:p>
            <a:r>
              <a:rPr lang="en-US" dirty="0"/>
              <a:t>Maximum sentence -  i.e. the degree of the crime – has an impact.</a:t>
            </a:r>
          </a:p>
          <a:p>
            <a:endParaRPr lang="en-US" dirty="0"/>
          </a:p>
          <a:p>
            <a:r>
              <a:rPr lang="en-US" dirty="0"/>
              <a:t>Actual time served – i.e. 6 months cuts off good moral character – 187 days of jail credit “time served” will prevent a person from adjusting to lawful status. </a:t>
            </a:r>
          </a:p>
          <a:p>
            <a:endParaRPr lang="en-US" dirty="0"/>
          </a:p>
        </p:txBody>
      </p:sp>
    </p:spTree>
    <p:extLst>
      <p:ext uri="{BB962C8B-B14F-4D97-AF65-F5344CB8AC3E}">
        <p14:creationId xmlns:p14="http://schemas.microsoft.com/office/powerpoint/2010/main" val="22586282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Evaluating NJ dispositions under “conviction definition. </a:t>
            </a:r>
          </a:p>
        </p:txBody>
      </p:sp>
      <p:sp>
        <p:nvSpPr>
          <p:cNvPr id="3" name="Content Placeholder 2"/>
          <p:cNvSpPr>
            <a:spLocks noGrp="1"/>
          </p:cNvSpPr>
          <p:nvPr>
            <p:ph idx="1"/>
          </p:nvPr>
        </p:nvSpPr>
        <p:spPr/>
        <p:txBody>
          <a:bodyPr/>
          <a:lstStyle/>
          <a:p>
            <a:pPr marL="114300" indent="0">
              <a:buNone/>
            </a:pPr>
            <a:r>
              <a:rPr lang="en-US" sz="2000" dirty="0"/>
              <a:t>Consider: </a:t>
            </a:r>
          </a:p>
          <a:p>
            <a:endParaRPr lang="en-US" sz="2000" dirty="0"/>
          </a:p>
          <a:p>
            <a:r>
              <a:rPr lang="en-US" sz="2000" dirty="0"/>
              <a:t>Drug Treatment or Family Counseling </a:t>
            </a:r>
            <a:r>
              <a:rPr lang="en-US" sz="2000" dirty="0" smtClean="0"/>
              <a:t>Diversion</a:t>
            </a:r>
            <a:endParaRPr lang="en-US" sz="2000" dirty="0"/>
          </a:p>
          <a:p>
            <a:endParaRPr lang="en-US" sz="2000" dirty="0"/>
          </a:p>
          <a:p>
            <a:r>
              <a:rPr lang="en-US" sz="2000" dirty="0"/>
              <a:t>New Jersey Pre-Trial Intervention</a:t>
            </a:r>
          </a:p>
          <a:p>
            <a:endParaRPr lang="en-US" sz="2000" dirty="0"/>
          </a:p>
          <a:p>
            <a:r>
              <a:rPr lang="en-US" sz="2000" dirty="0"/>
              <a:t>New Jersey Conditional Discharge</a:t>
            </a:r>
          </a:p>
          <a:p>
            <a:endParaRPr lang="en-US" sz="2000" dirty="0"/>
          </a:p>
          <a:p>
            <a:r>
              <a:rPr lang="en-US" sz="2000" dirty="0"/>
              <a:t>Juvenile Disposition</a:t>
            </a:r>
          </a:p>
          <a:p>
            <a:endParaRPr lang="en-US" sz="2000" dirty="0"/>
          </a:p>
          <a:p>
            <a:r>
              <a:rPr lang="en-US" sz="2000" dirty="0"/>
              <a:t>Appeal</a:t>
            </a:r>
          </a:p>
          <a:p>
            <a:endParaRPr lang="en-US" sz="2000" dirty="0"/>
          </a:p>
          <a:p>
            <a:r>
              <a:rPr lang="en-US" sz="2000" dirty="0"/>
              <a:t>Post Conviction </a:t>
            </a:r>
            <a:r>
              <a:rPr lang="en-US" sz="2000" dirty="0" err="1"/>
              <a:t>Vacatur</a:t>
            </a:r>
            <a:r>
              <a:rPr lang="en-US" sz="2000" dirty="0"/>
              <a:t> or </a:t>
            </a:r>
            <a:r>
              <a:rPr lang="en-US" sz="2000" dirty="0" err="1"/>
              <a:t>Expungement</a:t>
            </a:r>
            <a:r>
              <a:rPr lang="en-US" sz="2000" dirty="0"/>
              <a:t> </a:t>
            </a:r>
          </a:p>
          <a:p>
            <a:endParaRPr lang="en-US" sz="2000" dirty="0"/>
          </a:p>
        </p:txBody>
      </p:sp>
    </p:spTree>
    <p:extLst>
      <p:ext uri="{BB962C8B-B14F-4D97-AF65-F5344CB8AC3E}">
        <p14:creationId xmlns:p14="http://schemas.microsoft.com/office/powerpoint/2010/main" val="34064951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New Jersey Dispositions (1)</a:t>
            </a:r>
          </a:p>
        </p:txBody>
      </p:sp>
      <p:sp>
        <p:nvSpPr>
          <p:cNvPr id="3" name="Content Placeholder 2"/>
          <p:cNvSpPr>
            <a:spLocks noGrp="1"/>
          </p:cNvSpPr>
          <p:nvPr>
            <p:ph idx="1"/>
          </p:nvPr>
        </p:nvSpPr>
        <p:spPr/>
        <p:txBody>
          <a:bodyPr/>
          <a:lstStyle/>
          <a:p>
            <a:pPr marL="114300" indent="0">
              <a:buNone/>
            </a:pPr>
            <a:r>
              <a:rPr lang="en-US" dirty="0"/>
              <a:t> </a:t>
            </a:r>
            <a:endParaRPr lang="en-US" dirty="0" smtClean="0"/>
          </a:p>
          <a:p>
            <a:pPr marL="114300" indent="0">
              <a:buNone/>
            </a:pPr>
            <a:endParaRPr lang="en-US" dirty="0"/>
          </a:p>
        </p:txBody>
      </p:sp>
      <p:sp>
        <p:nvSpPr>
          <p:cNvPr id="9" name="Title 1"/>
          <p:cNvSpPr txBox="1">
            <a:spLocks/>
          </p:cNvSpPr>
          <p:nvPr/>
        </p:nvSpPr>
        <p:spPr>
          <a:xfrm>
            <a:off x="457200" y="273050"/>
            <a:ext cx="8229600" cy="1143000"/>
          </a:xfrm>
          <a:prstGeom prst="rect">
            <a:avLst/>
          </a:prstGeom>
        </p:spPr>
        <p:txBody>
          <a:bodyPr vert="horz" lIns="91440" tIns="45720" rIns="91440" bIns="45720" rtlCol="0" anchor="ctr">
            <a:normAutofit/>
          </a:bodyPr>
          <a:lst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a:lstStyle>
          <a:p>
            <a:pPr fontAlgn="auto">
              <a:spcAft>
                <a:spcPts val="0"/>
              </a:spcAft>
              <a:defRPr/>
            </a:pPr>
            <a:endParaRPr lang="en-US" dirty="0"/>
          </a:p>
        </p:txBody>
      </p:sp>
      <p:sp>
        <p:nvSpPr>
          <p:cNvPr id="10" name="Content Placeholder 5"/>
          <p:cNvSpPr txBox="1">
            <a:spLocks/>
          </p:cNvSpPr>
          <p:nvPr/>
        </p:nvSpPr>
        <p:spPr>
          <a:xfrm>
            <a:off x="4645025" y="2209800"/>
            <a:ext cx="4041775" cy="3962400"/>
          </a:xfrm>
          <a:prstGeom prst="rect">
            <a:avLst/>
          </a:prstGeom>
          <a:ln>
            <a:prstDash val="solid"/>
          </a:ln>
        </p:spPr>
        <p:txBody>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spcBef>
                <a:spcPct val="0"/>
              </a:spcBef>
            </a:pPr>
            <a:r>
              <a:rPr lang="en-US" dirty="0" smtClean="0"/>
              <a:t>Juvenile court disposition</a:t>
            </a:r>
          </a:p>
          <a:p>
            <a:pPr>
              <a:spcBef>
                <a:spcPct val="0"/>
              </a:spcBef>
            </a:pPr>
            <a:r>
              <a:rPr lang="en-US" dirty="0" smtClean="0"/>
              <a:t>Pre-trial intervention</a:t>
            </a:r>
          </a:p>
          <a:p>
            <a:pPr>
              <a:spcBef>
                <a:spcPct val="0"/>
              </a:spcBef>
            </a:pPr>
            <a:r>
              <a:rPr lang="en-US" dirty="0" smtClean="0"/>
              <a:t>Diversion, drug treatment or family counseling IF NOT PLEA OR ADMISSION OF GUILT</a:t>
            </a:r>
          </a:p>
        </p:txBody>
      </p:sp>
      <p:sp>
        <p:nvSpPr>
          <p:cNvPr id="11" name="Text Placeholder 2"/>
          <p:cNvSpPr txBox="1">
            <a:spLocks/>
          </p:cNvSpPr>
          <p:nvPr/>
        </p:nvSpPr>
        <p:spPr>
          <a:xfrm>
            <a:off x="457200" y="2209800"/>
            <a:ext cx="4040188" cy="3962400"/>
          </a:xfrm>
          <a:prstGeom prst="rect">
            <a:avLst/>
          </a:prstGeom>
          <a:ln>
            <a:prstDash val="solid"/>
          </a:ln>
        </p:spPr>
        <p:txBody>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r>
              <a:rPr lang="en-US" dirty="0" smtClean="0"/>
              <a:t>Formal judgment of guilt in adult criminal court</a:t>
            </a:r>
          </a:p>
          <a:p>
            <a:r>
              <a:rPr lang="en-US" dirty="0" smtClean="0"/>
              <a:t>Diversion of drug treatment or family counseling IF PLEA OR ADMISSION OF GUILT</a:t>
            </a:r>
          </a:p>
        </p:txBody>
      </p:sp>
      <p:sp>
        <p:nvSpPr>
          <p:cNvPr id="12" name="Text Placeholder 2"/>
          <p:cNvSpPr txBox="1">
            <a:spLocks/>
          </p:cNvSpPr>
          <p:nvPr/>
        </p:nvSpPr>
        <p:spPr bwMode="auto">
          <a:xfrm>
            <a:off x="457200" y="1752600"/>
            <a:ext cx="4040188"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indent="0">
              <a:buNone/>
            </a:pPr>
            <a:r>
              <a:rPr lang="en-US" dirty="0"/>
              <a:t> </a:t>
            </a:r>
            <a:r>
              <a:rPr lang="en-US" dirty="0" smtClean="0"/>
              <a:t> </a:t>
            </a:r>
            <a:r>
              <a:rPr lang="en-US" u="sng" dirty="0" smtClean="0"/>
              <a:t>“Conviction”</a:t>
            </a:r>
          </a:p>
        </p:txBody>
      </p:sp>
      <p:sp>
        <p:nvSpPr>
          <p:cNvPr id="13" name="Text Placeholder 3"/>
          <p:cNvSpPr txBox="1">
            <a:spLocks/>
          </p:cNvSpPr>
          <p:nvPr/>
        </p:nvSpPr>
        <p:spPr>
          <a:xfrm>
            <a:off x="4648200" y="1767385"/>
            <a:ext cx="4041775" cy="762000"/>
          </a:xfrm>
          <a:prstGeom prst="rect">
            <a:avLst/>
          </a:prstGeom>
        </p:spPr>
        <p:txBody>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indent="0">
              <a:buNone/>
            </a:pPr>
            <a:r>
              <a:rPr lang="en-US" dirty="0" smtClean="0"/>
              <a:t>  </a:t>
            </a:r>
            <a:r>
              <a:rPr lang="en-US" u="sng" dirty="0" smtClean="0"/>
              <a:t>Not “conviction”</a:t>
            </a:r>
          </a:p>
        </p:txBody>
      </p:sp>
    </p:spTree>
    <p:extLst>
      <p:ext uri="{BB962C8B-B14F-4D97-AF65-F5344CB8AC3E}">
        <p14:creationId xmlns:p14="http://schemas.microsoft.com/office/powerpoint/2010/main" val="25889019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entury Gothic"/>
              </a:rPr>
              <a:t>New Jersey Dispositions (2)</a:t>
            </a:r>
            <a:endParaRPr lang="en-US" dirty="0"/>
          </a:p>
        </p:txBody>
      </p:sp>
      <p:sp>
        <p:nvSpPr>
          <p:cNvPr id="3" name="Content Placeholder 2"/>
          <p:cNvSpPr>
            <a:spLocks noGrp="1"/>
          </p:cNvSpPr>
          <p:nvPr>
            <p:ph idx="1"/>
          </p:nvPr>
        </p:nvSpPr>
        <p:spPr/>
        <p:txBody>
          <a:bodyPr/>
          <a:lstStyle/>
          <a:p>
            <a:pPr marL="114300" indent="0">
              <a:buNone/>
            </a:pPr>
            <a:r>
              <a:rPr lang="en-US" dirty="0" smtClean="0"/>
              <a:t>  </a:t>
            </a:r>
          </a:p>
          <a:p>
            <a:pPr marL="114300" indent="0">
              <a:buNone/>
            </a:pPr>
            <a:endParaRPr lang="en-US" dirty="0"/>
          </a:p>
        </p:txBody>
      </p:sp>
      <p:sp>
        <p:nvSpPr>
          <p:cNvPr id="4" name="Title 1"/>
          <p:cNvSpPr txBox="1">
            <a:spLocks/>
          </p:cNvSpPr>
          <p:nvPr/>
        </p:nvSpPr>
        <p:spPr>
          <a:xfrm>
            <a:off x="457200" y="273050"/>
            <a:ext cx="8229600" cy="1143000"/>
          </a:xfrm>
          <a:prstGeom prst="rect">
            <a:avLst/>
          </a:prstGeom>
        </p:spPr>
        <p:txBody>
          <a:bodyPr vert="horz" lIns="91440" tIns="45720" rIns="91440" bIns="45720" rtlCol="0" anchor="ctr">
            <a:normAutofit/>
          </a:bodyPr>
          <a:lst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a:lstStyle>
          <a:p>
            <a:pPr fontAlgn="auto">
              <a:spcAft>
                <a:spcPts val="0"/>
              </a:spcAft>
              <a:defRPr/>
            </a:pPr>
            <a:endParaRPr lang="en-US" dirty="0"/>
          </a:p>
        </p:txBody>
      </p:sp>
      <p:sp>
        <p:nvSpPr>
          <p:cNvPr id="5" name="Content Placeholder 5"/>
          <p:cNvSpPr txBox="1">
            <a:spLocks/>
          </p:cNvSpPr>
          <p:nvPr/>
        </p:nvSpPr>
        <p:spPr>
          <a:xfrm>
            <a:off x="4645025" y="2209800"/>
            <a:ext cx="4041775" cy="3962400"/>
          </a:xfrm>
          <a:prstGeom prst="rect">
            <a:avLst/>
          </a:prstGeom>
          <a:ln>
            <a:prstDash val="solid"/>
          </a:ln>
        </p:spPr>
        <p:txBody>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eaLnBrk="1" hangingPunct="1">
              <a:spcBef>
                <a:spcPct val="0"/>
              </a:spcBef>
            </a:pPr>
            <a:r>
              <a:rPr lang="en-US" dirty="0"/>
              <a:t>Conditional discharge IF NO PLEA OR ADMISSION OF GUILT</a:t>
            </a:r>
          </a:p>
          <a:p>
            <a:pPr eaLnBrk="1" hangingPunct="1">
              <a:spcBef>
                <a:spcPct val="0"/>
              </a:spcBef>
            </a:pPr>
            <a:r>
              <a:rPr lang="en-US" dirty="0"/>
              <a:t>Conviction on direct appeal (being litigated)</a:t>
            </a:r>
          </a:p>
          <a:p>
            <a:pPr eaLnBrk="1" hangingPunct="1">
              <a:spcBef>
                <a:spcPct val="0"/>
              </a:spcBef>
            </a:pPr>
            <a:r>
              <a:rPr lang="en-US" dirty="0"/>
              <a:t>Disposition vacated based on legal defect in criminal case</a:t>
            </a:r>
          </a:p>
        </p:txBody>
      </p:sp>
      <p:sp>
        <p:nvSpPr>
          <p:cNvPr id="6" name="Text Placeholder 2"/>
          <p:cNvSpPr txBox="1">
            <a:spLocks/>
          </p:cNvSpPr>
          <p:nvPr/>
        </p:nvSpPr>
        <p:spPr>
          <a:xfrm>
            <a:off x="457200" y="2209800"/>
            <a:ext cx="4040188" cy="3962400"/>
          </a:xfrm>
          <a:prstGeom prst="rect">
            <a:avLst/>
          </a:prstGeom>
          <a:ln>
            <a:prstDash val="solid"/>
          </a:ln>
        </p:spPr>
        <p:txBody>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r>
              <a:rPr lang="en-US" dirty="0"/>
              <a:t>Conditional discharge IF PLEA OR ADMISSION OF GUILT</a:t>
            </a:r>
          </a:p>
          <a:p>
            <a:r>
              <a:rPr lang="en-US" dirty="0"/>
              <a:t>Conviction on collateral challenge</a:t>
            </a:r>
          </a:p>
          <a:p>
            <a:r>
              <a:rPr lang="en-US" dirty="0"/>
              <a:t>Disposition vacated/expunged in the interest of justice</a:t>
            </a:r>
          </a:p>
        </p:txBody>
      </p:sp>
      <p:sp>
        <p:nvSpPr>
          <p:cNvPr id="7" name="Text Placeholder 2"/>
          <p:cNvSpPr txBox="1">
            <a:spLocks/>
          </p:cNvSpPr>
          <p:nvPr/>
        </p:nvSpPr>
        <p:spPr bwMode="auto">
          <a:xfrm>
            <a:off x="531812" y="1752600"/>
            <a:ext cx="4040188"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indent="0">
              <a:buNone/>
            </a:pPr>
            <a:r>
              <a:rPr lang="en-US" dirty="0"/>
              <a:t> </a:t>
            </a:r>
            <a:r>
              <a:rPr lang="en-US" dirty="0" smtClean="0"/>
              <a:t> </a:t>
            </a:r>
            <a:r>
              <a:rPr lang="en-US" u="sng" dirty="0" smtClean="0"/>
              <a:t>“Conviction”</a:t>
            </a:r>
          </a:p>
        </p:txBody>
      </p:sp>
      <p:sp>
        <p:nvSpPr>
          <p:cNvPr id="8" name="Text Placeholder 3"/>
          <p:cNvSpPr txBox="1">
            <a:spLocks/>
          </p:cNvSpPr>
          <p:nvPr/>
        </p:nvSpPr>
        <p:spPr>
          <a:xfrm>
            <a:off x="4645025" y="1768522"/>
            <a:ext cx="4041775" cy="762000"/>
          </a:xfrm>
          <a:prstGeom prst="rect">
            <a:avLst/>
          </a:prstGeom>
        </p:spPr>
        <p:txBody>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indent="0">
              <a:buNone/>
            </a:pPr>
            <a:r>
              <a:rPr lang="en-US" dirty="0" smtClean="0"/>
              <a:t>  </a:t>
            </a:r>
            <a:r>
              <a:rPr lang="en-US" u="sng" dirty="0" smtClean="0"/>
              <a:t>Not “conviction”</a:t>
            </a:r>
          </a:p>
        </p:txBody>
      </p:sp>
    </p:spTree>
    <p:extLst>
      <p:ext uri="{BB962C8B-B14F-4D97-AF65-F5344CB8AC3E}">
        <p14:creationId xmlns:p14="http://schemas.microsoft.com/office/powerpoint/2010/main" val="128588496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What Will Happen After the Criminal Case?</a:t>
            </a:r>
          </a:p>
        </p:txBody>
      </p:sp>
      <p:sp>
        <p:nvSpPr>
          <p:cNvPr id="3" name="Content Placeholder 2"/>
          <p:cNvSpPr>
            <a:spLocks noGrp="1"/>
          </p:cNvSpPr>
          <p:nvPr>
            <p:ph idx="1"/>
          </p:nvPr>
        </p:nvSpPr>
        <p:spPr/>
        <p:txBody>
          <a:bodyPr/>
          <a:lstStyle/>
          <a:p>
            <a:r>
              <a:rPr lang="en-US" dirty="0"/>
              <a:t>How will ICE find and identify my client as someone subject to detention and removal?</a:t>
            </a:r>
          </a:p>
          <a:p>
            <a:r>
              <a:rPr lang="en-US" dirty="0"/>
              <a:t>How will I be able to find my client if ICE has taken custody of him or her?</a:t>
            </a:r>
          </a:p>
          <a:p>
            <a:r>
              <a:rPr lang="en-US" dirty="0"/>
              <a:t>How does ICE initiate the removal process?</a:t>
            </a:r>
          </a:p>
          <a:p>
            <a:r>
              <a:rPr lang="en-US" dirty="0"/>
              <a:t>Will ICE detain my client after completion of any prison or jail sentence?</a:t>
            </a:r>
          </a:p>
          <a:p>
            <a:r>
              <a:rPr lang="en-US" dirty="0"/>
              <a:t>What happens at the immigration judge hearing?</a:t>
            </a:r>
          </a:p>
          <a:p>
            <a:r>
              <a:rPr lang="en-US" dirty="0"/>
              <a:t>What hope is there for relief from immigration judge under the current laws?</a:t>
            </a:r>
          </a:p>
          <a:p>
            <a:endParaRPr lang="en-US" dirty="0"/>
          </a:p>
        </p:txBody>
      </p:sp>
    </p:spTree>
    <p:extLst>
      <p:ext uri="{BB962C8B-B14F-4D97-AF65-F5344CB8AC3E}">
        <p14:creationId xmlns:p14="http://schemas.microsoft.com/office/powerpoint/2010/main" val="1635186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DACA Expansion IN A NUTSHELL (CONTINUED)</a:t>
            </a:r>
            <a:endParaRPr lang="en-US" dirty="0">
              <a:latin typeface="+mn-lt"/>
            </a:endParaRPr>
          </a:p>
        </p:txBody>
      </p:sp>
      <p:sp>
        <p:nvSpPr>
          <p:cNvPr id="3" name="Content Placeholder 2"/>
          <p:cNvSpPr>
            <a:spLocks noGrp="1"/>
          </p:cNvSpPr>
          <p:nvPr>
            <p:ph idx="1"/>
          </p:nvPr>
        </p:nvSpPr>
        <p:spPr>
          <a:xfrm>
            <a:off x="457200" y="1752600"/>
            <a:ext cx="8113594" cy="4373563"/>
          </a:xfrm>
        </p:spPr>
        <p:txBody>
          <a:bodyPr/>
          <a:lstStyle/>
          <a:p>
            <a:pPr marL="114300" indent="0" algn="just">
              <a:buNone/>
            </a:pPr>
            <a:endParaRPr lang="en-US" dirty="0" smtClean="0"/>
          </a:p>
          <a:p>
            <a:pPr marL="114300" indent="0" algn="just">
              <a:buNone/>
            </a:pPr>
            <a:r>
              <a:rPr lang="en-US" sz="2000" b="1" u="sng" dirty="0" smtClean="0"/>
              <a:t>Adjusted </a:t>
            </a:r>
            <a:r>
              <a:rPr lang="en-US" sz="2000" b="1" u="sng" dirty="0"/>
              <a:t>date-of-entry requirement</a:t>
            </a:r>
            <a:r>
              <a:rPr lang="en-US" sz="2000" b="1" dirty="0" smtClean="0"/>
              <a:t>:</a:t>
            </a:r>
          </a:p>
          <a:p>
            <a:pPr marL="114300" indent="0" algn="just">
              <a:buNone/>
            </a:pPr>
            <a:endParaRPr lang="en-US" sz="2000" b="1" dirty="0"/>
          </a:p>
          <a:p>
            <a:pPr algn="just"/>
            <a:r>
              <a:rPr lang="en-US" sz="2000" dirty="0" smtClean="0"/>
              <a:t>To </a:t>
            </a:r>
            <a:r>
              <a:rPr lang="en-US" sz="2000" dirty="0"/>
              <a:t>align the DACA program more closely with </a:t>
            </a:r>
            <a:r>
              <a:rPr lang="en-US" sz="2000" dirty="0" smtClean="0"/>
              <a:t>the proposed </a:t>
            </a:r>
            <a:r>
              <a:rPr lang="en-US" sz="2000" dirty="0"/>
              <a:t>Deferred Action for Parental </a:t>
            </a:r>
            <a:r>
              <a:rPr lang="en-US" sz="2000" dirty="0" smtClean="0"/>
              <a:t>Accountability program, </a:t>
            </a:r>
            <a:r>
              <a:rPr lang="en-US" sz="2000" dirty="0"/>
              <a:t>the eligibility cut-off date by which a DACA applicant must have been in the United States will be adjusted from June 15, 2007 to January 1, 2010.</a:t>
            </a:r>
          </a:p>
          <a:p>
            <a:pPr algn="just"/>
            <a:endParaRPr lang="en-US" dirty="0"/>
          </a:p>
          <a:p>
            <a:endParaRPr lang="en-US" dirty="0"/>
          </a:p>
          <a:p>
            <a:endParaRPr lang="en-US" dirty="0"/>
          </a:p>
          <a:p>
            <a:endParaRPr lang="en-US" dirty="0"/>
          </a:p>
        </p:txBody>
      </p:sp>
    </p:spTree>
    <p:extLst>
      <p:ext uri="{BB962C8B-B14F-4D97-AF65-F5344CB8AC3E}">
        <p14:creationId xmlns:p14="http://schemas.microsoft.com/office/powerpoint/2010/main" val="300448635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Bond </a:t>
            </a:r>
            <a:r>
              <a:rPr lang="en-US" sz="2800" dirty="0" smtClean="0">
                <a:latin typeface="+mn-lt"/>
              </a:rPr>
              <a:t> </a:t>
            </a:r>
            <a:r>
              <a:rPr lang="en-US" sz="2800" dirty="0">
                <a:latin typeface="+mn-lt"/>
              </a:rPr>
              <a:t>v. Bail </a:t>
            </a:r>
          </a:p>
        </p:txBody>
      </p:sp>
      <p:sp>
        <p:nvSpPr>
          <p:cNvPr id="3" name="Content Placeholder 2"/>
          <p:cNvSpPr>
            <a:spLocks noGrp="1"/>
          </p:cNvSpPr>
          <p:nvPr>
            <p:ph idx="1"/>
          </p:nvPr>
        </p:nvSpPr>
        <p:spPr/>
        <p:txBody>
          <a:bodyPr/>
          <a:lstStyle/>
          <a:p>
            <a:r>
              <a:rPr lang="en-US" dirty="0"/>
              <a:t>ICE detainer will not activate until State detainer is lifted</a:t>
            </a:r>
          </a:p>
          <a:p>
            <a:endParaRPr lang="en-US" dirty="0"/>
          </a:p>
          <a:p>
            <a:r>
              <a:rPr lang="en-US" dirty="0"/>
              <a:t>Client seeking to get out sooner may end up triggering more difficult process</a:t>
            </a:r>
          </a:p>
          <a:p>
            <a:endParaRPr lang="en-US" dirty="0"/>
          </a:p>
          <a:p>
            <a:r>
              <a:rPr lang="en-US" dirty="0"/>
              <a:t>Immigration Bond is discretionary – no constitutional right to Bond</a:t>
            </a:r>
          </a:p>
          <a:p>
            <a:endParaRPr lang="en-US" dirty="0"/>
          </a:p>
          <a:p>
            <a:r>
              <a:rPr lang="en-US" dirty="0"/>
              <a:t>Bail Bondsman difficult to find</a:t>
            </a:r>
          </a:p>
          <a:p>
            <a:endParaRPr lang="en-US" dirty="0"/>
          </a:p>
        </p:txBody>
      </p:sp>
    </p:spTree>
    <p:extLst>
      <p:ext uri="{BB962C8B-B14F-4D97-AF65-F5344CB8AC3E}">
        <p14:creationId xmlns:p14="http://schemas.microsoft.com/office/powerpoint/2010/main" val="238367776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Detention</a:t>
            </a:r>
          </a:p>
        </p:txBody>
      </p:sp>
      <p:sp>
        <p:nvSpPr>
          <p:cNvPr id="3" name="Content Placeholder 2"/>
          <p:cNvSpPr>
            <a:spLocks noGrp="1"/>
          </p:cNvSpPr>
          <p:nvPr>
            <p:ph idx="1"/>
          </p:nvPr>
        </p:nvSpPr>
        <p:spPr/>
        <p:txBody>
          <a:bodyPr/>
          <a:lstStyle/>
          <a:p>
            <a:r>
              <a:rPr lang="en-US" sz="2000" dirty="0"/>
              <a:t>Primarily Essex County Jail, Hudson County Jail, and Delaney Hall if criminal case pending or with criminal record, otherwise, Elizabeth Detention Center</a:t>
            </a:r>
          </a:p>
          <a:p>
            <a:endParaRPr lang="en-US" sz="2000" dirty="0"/>
          </a:p>
          <a:p>
            <a:r>
              <a:rPr lang="en-US" sz="2000" dirty="0"/>
              <a:t>Aggravated felonies in record = NO BOND!!!</a:t>
            </a:r>
          </a:p>
          <a:p>
            <a:endParaRPr lang="en-US" sz="2000" dirty="0"/>
          </a:p>
          <a:p>
            <a:r>
              <a:rPr lang="en-US" sz="2000" dirty="0"/>
              <a:t>ICE unreliable in transporting for Criminal </a:t>
            </a:r>
            <a:r>
              <a:rPr lang="en-US" sz="2000" dirty="0" smtClean="0"/>
              <a:t>Court</a:t>
            </a:r>
          </a:p>
          <a:p>
            <a:pPr marL="114300" indent="0">
              <a:buNone/>
            </a:pPr>
            <a:endParaRPr lang="en-US" sz="2000" dirty="0"/>
          </a:p>
          <a:p>
            <a:r>
              <a:rPr lang="en-US" sz="2000" dirty="0"/>
              <a:t>Imprisonment does not control deportability. </a:t>
            </a:r>
          </a:p>
          <a:p>
            <a:endParaRPr lang="en-US" sz="2000" dirty="0"/>
          </a:p>
          <a:p>
            <a:r>
              <a:rPr lang="en-US" sz="2000" dirty="0"/>
              <a:t>Still at risk even if on the street</a:t>
            </a:r>
          </a:p>
          <a:p>
            <a:endParaRPr lang="en-US" sz="2000" dirty="0"/>
          </a:p>
          <a:p>
            <a:r>
              <a:rPr lang="en-US" sz="2000" dirty="0"/>
              <a:t>Federal detention could be anywhere in the country.</a:t>
            </a:r>
          </a:p>
          <a:p>
            <a:endParaRPr lang="en-US" sz="2000" dirty="0"/>
          </a:p>
        </p:txBody>
      </p:sp>
    </p:spTree>
    <p:extLst>
      <p:ext uri="{BB962C8B-B14F-4D97-AF65-F5344CB8AC3E}">
        <p14:creationId xmlns:p14="http://schemas.microsoft.com/office/powerpoint/2010/main" val="69221394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FINAL THOUGHTS</a:t>
            </a:r>
          </a:p>
        </p:txBody>
      </p:sp>
      <p:sp>
        <p:nvSpPr>
          <p:cNvPr id="3" name="Content Placeholder 2"/>
          <p:cNvSpPr>
            <a:spLocks noGrp="1"/>
          </p:cNvSpPr>
          <p:nvPr>
            <p:ph idx="1"/>
          </p:nvPr>
        </p:nvSpPr>
        <p:spPr/>
        <p:txBody>
          <a:bodyPr/>
          <a:lstStyle/>
          <a:p>
            <a:r>
              <a:rPr lang="en-US" sz="2200" dirty="0"/>
              <a:t>There exists much misinformation about the immigration process.</a:t>
            </a:r>
          </a:p>
          <a:p>
            <a:r>
              <a:rPr lang="en-US" sz="2200" dirty="0"/>
              <a:t>Clients may ask about new “law” they heard about on the news – if there is a </a:t>
            </a:r>
            <a:br>
              <a:rPr lang="en-US" sz="2200" dirty="0"/>
            </a:br>
            <a:r>
              <a:rPr lang="en-US" sz="2200" dirty="0"/>
              <a:t>“new law” we will all hear about it.</a:t>
            </a:r>
          </a:p>
          <a:p>
            <a:r>
              <a:rPr lang="en-US" sz="2200" dirty="0"/>
              <a:t>Length of time here is only one small factor in the face of criminal charges</a:t>
            </a:r>
          </a:p>
          <a:p>
            <a:r>
              <a:rPr lang="en-US" sz="2200" dirty="0"/>
              <a:t>The State cannot argue “our office is not concerned with deportation” USSC has said they must be</a:t>
            </a:r>
            <a:r>
              <a:rPr lang="en-US" sz="2200" dirty="0" smtClean="0"/>
              <a:t>.</a:t>
            </a:r>
          </a:p>
          <a:p>
            <a:r>
              <a:rPr lang="en-US" sz="2200" dirty="0"/>
              <a:t>Deportation is no different from worrying about how to avoid NERA, GRAVES, or Three Strikes Sentence, if anything the penalties may be worse.</a:t>
            </a:r>
          </a:p>
          <a:p>
            <a:endParaRPr lang="en-US" dirty="0"/>
          </a:p>
        </p:txBody>
      </p:sp>
    </p:spTree>
    <p:extLst>
      <p:ext uri="{BB962C8B-B14F-4D97-AF65-F5344CB8AC3E}">
        <p14:creationId xmlns:p14="http://schemas.microsoft.com/office/powerpoint/2010/main" val="414272753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38" y="4648200"/>
            <a:ext cx="6553200" cy="457200"/>
          </a:xfrm>
        </p:spPr>
        <p:txBody>
          <a:bodyPr rtlCol="0"/>
          <a:lstStyle/>
          <a:p>
            <a:pPr fontAlgn="auto">
              <a:spcAft>
                <a:spcPts val="0"/>
              </a:spcAft>
              <a:buFont typeface="Arial" pitchFamily="34" charset="0"/>
              <a:buNone/>
              <a:defRPr/>
            </a:pPr>
            <a:r>
              <a:rPr lang="en-US" dirty="0" smtClean="0"/>
              <a:t>Presented by </a:t>
            </a:r>
            <a:r>
              <a:rPr lang="en-US" dirty="0" err="1" smtClean="0"/>
              <a:t>scott</a:t>
            </a:r>
            <a:r>
              <a:rPr lang="en-US" dirty="0" smtClean="0"/>
              <a:t> r. malyk, Esq.</a:t>
            </a:r>
            <a:endParaRPr lang="en-US" dirty="0"/>
          </a:p>
        </p:txBody>
      </p:sp>
      <p:sp>
        <p:nvSpPr>
          <p:cNvPr id="3" name="Title 2"/>
          <p:cNvSpPr>
            <a:spLocks noGrp="1"/>
          </p:cNvSpPr>
          <p:nvPr>
            <p:ph type="ctrTitle"/>
          </p:nvPr>
        </p:nvSpPr>
        <p:spPr>
          <a:xfrm>
            <a:off x="400122" y="3206609"/>
            <a:ext cx="7037908" cy="1420812"/>
          </a:xfrm>
        </p:spPr>
        <p:txBody>
          <a:bodyPr anchor="ctr"/>
          <a:lstStyle/>
          <a:p>
            <a:pPr fontAlgn="auto">
              <a:spcAft>
                <a:spcPts val="0"/>
              </a:spcAft>
              <a:defRPr/>
            </a:pPr>
            <a:r>
              <a:rPr lang="en-US" sz="2000" dirty="0" smtClean="0">
                <a:latin typeface="+mn-lt"/>
              </a:rPr>
              <a:t>The volume of h-1b filings under the fiscal year </a:t>
            </a:r>
            <a:r>
              <a:rPr lang="en-US" sz="2000" dirty="0">
                <a:latin typeface="+mn-lt"/>
              </a:rPr>
              <a:t>2016 </a:t>
            </a:r>
            <a:r>
              <a:rPr lang="en-US" sz="2000" dirty="0" smtClean="0">
                <a:latin typeface="+mn-lt"/>
              </a:rPr>
              <a:t>cap - </a:t>
            </a:r>
            <a:r>
              <a:rPr lang="en-US" sz="2000" dirty="0">
                <a:latin typeface="+mn-lt"/>
              </a:rPr>
              <a:t>233,000 petitions filed for 85,000 spots.  Do we need more H-1B numbers?</a:t>
            </a:r>
            <a:r>
              <a:rPr lang="en-US" sz="2000" dirty="0" smtClean="0">
                <a:latin typeface="+mn-lt"/>
              </a:rPr>
              <a:t/>
            </a:r>
            <a:br>
              <a:rPr lang="en-US" sz="2000" dirty="0" smtClean="0">
                <a:latin typeface="+mn-lt"/>
              </a:rPr>
            </a:br>
            <a:endParaRPr lang="en-US" sz="2000" dirty="0">
              <a:latin typeface="+mn-lt"/>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latin typeface="+mn-lt"/>
              </a:rPr>
              <a:t>H-1B Visa: Brief history </a:t>
            </a:r>
            <a:endParaRPr lang="en-US" dirty="0">
              <a:solidFill>
                <a:schemeClr val="accent1">
                  <a:lumMod val="75000"/>
                </a:schemeClr>
              </a:solidFill>
              <a:latin typeface="+mn-lt"/>
            </a:endParaRPr>
          </a:p>
        </p:txBody>
      </p:sp>
      <p:sp>
        <p:nvSpPr>
          <p:cNvPr id="53250" name="Content Placeholder 2"/>
          <p:cNvSpPr>
            <a:spLocks noGrp="1"/>
          </p:cNvSpPr>
          <p:nvPr>
            <p:ph idx="1"/>
          </p:nvPr>
        </p:nvSpPr>
        <p:spPr/>
        <p:txBody>
          <a:bodyPr anchor="ctr"/>
          <a:lstStyle/>
          <a:p>
            <a:r>
              <a:rPr lang="en-US" smtClean="0"/>
              <a:t>The H-1B visa is, by far, the most sought after temporary work visa in the U.S. for foreign-born, professional workers.</a:t>
            </a:r>
          </a:p>
          <a:p>
            <a:endParaRPr lang="en-US" smtClean="0"/>
          </a:p>
          <a:p>
            <a:r>
              <a:rPr lang="en-US" smtClean="0"/>
              <a:t>The H-1B category requires sponsorship by a U.S. employer and is limited to “specialty worker” (</a:t>
            </a:r>
            <a:r>
              <a:rPr lang="en-US" i="1" smtClean="0"/>
              <a:t>i.e.,</a:t>
            </a:r>
            <a:r>
              <a:rPr lang="en-US" smtClean="0"/>
              <a:t> professional-level) positions, which generally require that the candidate holds at least a bachelor’s degree or the equivalent in a relevant discipline.</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latin typeface="+mn-lt"/>
              </a:rPr>
              <a:t>H-</a:t>
            </a:r>
            <a:r>
              <a:rPr lang="en-US" dirty="0">
                <a:solidFill>
                  <a:schemeClr val="accent1">
                    <a:lumMod val="75000"/>
                  </a:schemeClr>
                </a:solidFill>
                <a:latin typeface="+mn-lt"/>
              </a:rPr>
              <a:t>1</a:t>
            </a:r>
            <a:r>
              <a:rPr lang="en-US" dirty="0" smtClean="0">
                <a:solidFill>
                  <a:schemeClr val="accent1">
                    <a:lumMod val="75000"/>
                  </a:schemeClr>
                </a:solidFill>
                <a:latin typeface="+mn-lt"/>
              </a:rPr>
              <a:t>B Visa: brief history</a:t>
            </a:r>
            <a:endParaRPr lang="en-US" dirty="0">
              <a:solidFill>
                <a:schemeClr val="accent1">
                  <a:lumMod val="75000"/>
                </a:schemeClr>
              </a:solidFill>
              <a:latin typeface="+mn-lt"/>
            </a:endParaRPr>
          </a:p>
        </p:txBody>
      </p:sp>
      <p:sp>
        <p:nvSpPr>
          <p:cNvPr id="54274" name="Content Placeholder 2"/>
          <p:cNvSpPr>
            <a:spLocks noGrp="1"/>
          </p:cNvSpPr>
          <p:nvPr>
            <p:ph idx="1"/>
          </p:nvPr>
        </p:nvSpPr>
        <p:spPr/>
        <p:txBody>
          <a:bodyPr anchor="ctr"/>
          <a:lstStyle/>
          <a:p>
            <a:r>
              <a:rPr lang="en-US" smtClean="0"/>
              <a:t>Every year on October 1, the U.S. government makes available 85,000 new H-1B visas, with 20,000 of those set aside for advanced degree graduates (those with a U.S. Master’s degree or higher) of colleges and universities in the United States.</a:t>
            </a:r>
          </a:p>
          <a:p>
            <a:endParaRPr lang="en-US" smtClean="0"/>
          </a:p>
          <a:p>
            <a:r>
              <a:rPr lang="en-US" smtClean="0"/>
              <a:t>The filing period for these new H-1B visas opens on the first day of the preceding April.</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2400" dirty="0" smtClean="0">
                <a:solidFill>
                  <a:schemeClr val="accent1">
                    <a:lumMod val="75000"/>
                  </a:schemeClr>
                </a:solidFill>
                <a:latin typeface="+mn-lt"/>
              </a:rPr>
              <a:t>H-1B Visa: What does this tell us about the U.s. economy? The future of the h-1B quota?</a:t>
            </a:r>
            <a:endParaRPr lang="en-US" sz="2400" dirty="0">
              <a:solidFill>
                <a:schemeClr val="accent1">
                  <a:lumMod val="75000"/>
                </a:schemeClr>
              </a:solidFill>
              <a:latin typeface="+mn-lt"/>
            </a:endParaRPr>
          </a:p>
        </p:txBody>
      </p:sp>
      <p:sp>
        <p:nvSpPr>
          <p:cNvPr id="3" name="Content Placeholder 2"/>
          <p:cNvSpPr>
            <a:spLocks noGrp="1"/>
          </p:cNvSpPr>
          <p:nvPr>
            <p:ph idx="1"/>
          </p:nvPr>
        </p:nvSpPr>
        <p:spPr>
          <a:xfrm>
            <a:off x="457200" y="1752600"/>
            <a:ext cx="8229600" cy="4725988"/>
          </a:xfrm>
        </p:spPr>
        <p:txBody>
          <a:bodyPr rtlCol="0" anchor="ctr">
            <a:normAutofit fontScale="85000" lnSpcReduction="20000"/>
          </a:bodyPr>
          <a:lstStyle/>
          <a:p>
            <a:pPr fontAlgn="auto">
              <a:spcAft>
                <a:spcPts val="0"/>
              </a:spcAft>
              <a:buFont typeface="Arial" pitchFamily="34" charset="0"/>
              <a:buChar char="•"/>
              <a:defRPr/>
            </a:pPr>
            <a:r>
              <a:rPr lang="en-US" dirty="0" smtClean="0"/>
              <a:t>When the U.S. economy was more robust, employers filed so many H-1B petitions that the United States Citizenship and Immigration Services (“USCIS”) was forced to create a “random lottery selection” system to establish fairness among applicants.</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Such demand necessitated this random lottery system during FY 2008 and FY 2009.</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In fact, in FY 2009, both the general and the advanced-degree caps were reached in the first 5 days of filing in April, with an estimated 163,000 filings in total.</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By contrast, the following year, FY 2010, the H-1B cap was not exhausted until December 21, more than 8 months after the opening of the filing period.</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r>
              <a:rPr lang="en-US" sz="3100" cap="none" smtClean="0">
                <a:latin typeface="Century Gothic" pitchFamily="34" charset="0"/>
              </a:rPr>
              <a:t>What Does This Year’s Volume of Filings Tell Us About the U.S. Economy?</a:t>
            </a:r>
          </a:p>
        </p:txBody>
      </p:sp>
      <p:sp>
        <p:nvSpPr>
          <p:cNvPr id="5" name="Content Placeholder 2"/>
          <p:cNvSpPr txBox="1">
            <a:spLocks/>
          </p:cNvSpPr>
          <p:nvPr/>
        </p:nvSpPr>
        <p:spPr bwMode="auto">
          <a:xfrm>
            <a:off x="445824" y="1905000"/>
            <a:ext cx="8229600" cy="437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indent="0">
              <a:buFont typeface="Arial" charset="0"/>
              <a:buNone/>
            </a:pPr>
            <a:endParaRPr lang="en-US" dirty="0" smtClean="0"/>
          </a:p>
          <a:p>
            <a:pPr marL="114300" indent="0" algn="ctr">
              <a:buFont typeface="Arial" charset="0"/>
              <a:buNone/>
            </a:pPr>
            <a:r>
              <a:rPr lang="en-US" dirty="0" smtClean="0"/>
              <a:t>**Will be supplemented after H-1B Quota is reached**</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bwMode="auto">
          <a:noFill/>
        </p:spPr>
        <p:txBody>
          <a:bodyPr wrap="square" numCol="1" anchorCtr="0" compatLnSpc="1">
            <a:prstTxWarp prst="textNoShape">
              <a:avLst/>
            </a:prstTxWarp>
          </a:bodyPr>
          <a:lstStyle/>
          <a:p>
            <a:r>
              <a:rPr lang="en-US" sz="2800" cap="none" smtClean="0">
                <a:latin typeface="Century Gothic" pitchFamily="34" charset="0"/>
              </a:rPr>
              <a:t>What Does It Tell Us About The </a:t>
            </a:r>
            <a:br>
              <a:rPr lang="en-US" sz="2800" cap="none" smtClean="0">
                <a:latin typeface="Century Gothic" pitchFamily="34" charset="0"/>
              </a:rPr>
            </a:br>
            <a:r>
              <a:rPr lang="en-US" sz="2800" cap="none" smtClean="0">
                <a:latin typeface="Century Gothic" pitchFamily="34" charset="0"/>
              </a:rPr>
              <a:t>Future Of The H-1B Quota?</a:t>
            </a:r>
          </a:p>
        </p:txBody>
      </p:sp>
      <p:sp>
        <p:nvSpPr>
          <p:cNvPr id="73731" name="Rectangle 3"/>
          <p:cNvSpPr>
            <a:spLocks noGrp="1"/>
          </p:cNvSpPr>
          <p:nvPr>
            <p:ph type="body" idx="1"/>
          </p:nvPr>
        </p:nvSpPr>
        <p:spPr/>
        <p:txBody>
          <a:bodyPr/>
          <a:lstStyle/>
          <a:p>
            <a:pPr marL="114300" indent="0">
              <a:buNone/>
            </a:pPr>
            <a:r>
              <a:rPr lang="en-US" dirty="0" smtClean="0"/>
              <a:t> </a:t>
            </a:r>
          </a:p>
        </p:txBody>
      </p:sp>
      <p:sp>
        <p:nvSpPr>
          <p:cNvPr id="4" name="Content Placeholder 2"/>
          <p:cNvSpPr txBox="1">
            <a:spLocks/>
          </p:cNvSpPr>
          <p:nvPr/>
        </p:nvSpPr>
        <p:spPr bwMode="auto">
          <a:xfrm>
            <a:off x="445824" y="1905000"/>
            <a:ext cx="8229600" cy="437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indent="0">
              <a:buFont typeface="Arial" charset="0"/>
              <a:buNone/>
            </a:pPr>
            <a:endParaRPr lang="en-US" dirty="0" smtClean="0"/>
          </a:p>
          <a:p>
            <a:pPr marL="114300" indent="0" algn="ctr">
              <a:buFont typeface="Arial" charset="0"/>
              <a:buNone/>
            </a:pPr>
            <a:r>
              <a:rPr lang="en-US" dirty="0" smtClean="0"/>
              <a:t>**Will be supplemented after H-1B Quota is reached**</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latin typeface="+mn-lt"/>
              </a:rPr>
              <a:t>Questions + answers</a:t>
            </a:r>
            <a:endParaRPr lang="en-US" dirty="0">
              <a:solidFill>
                <a:schemeClr val="accent1">
                  <a:lumMod val="75000"/>
                </a:schemeClr>
              </a:solidFill>
              <a:latin typeface="+mn-lt"/>
            </a:endParaRPr>
          </a:p>
        </p:txBody>
      </p:sp>
      <p:pic>
        <p:nvPicPr>
          <p:cNvPr id="58370" name="Picture 4"/>
          <p:cNvPicPr>
            <a:picLocks noChangeAspect="1"/>
          </p:cNvPicPr>
          <p:nvPr/>
        </p:nvPicPr>
        <p:blipFill>
          <a:blip r:embed="rId2">
            <a:clrChange>
              <a:clrFrom>
                <a:srgbClr val="FFFFFF"/>
              </a:clrFrom>
              <a:clrTo>
                <a:srgbClr val="FFFFFF">
                  <a:alpha val="0"/>
                </a:srgbClr>
              </a:clrTo>
            </a:clrChange>
          </a:blip>
          <a:srcRect/>
          <a:stretch>
            <a:fillRect/>
          </a:stretch>
        </p:blipFill>
        <p:spPr bwMode="auto">
          <a:xfrm>
            <a:off x="2630488" y="2406650"/>
            <a:ext cx="3687762" cy="2605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latin typeface="+mn-lt"/>
              </a:rPr>
              <a:t>Practice Pointer:</a:t>
            </a:r>
            <a:br>
              <a:rPr lang="en-US" dirty="0" smtClean="0">
                <a:solidFill>
                  <a:schemeClr val="accent1">
                    <a:lumMod val="75000"/>
                  </a:schemeClr>
                </a:solidFill>
                <a:latin typeface="+mn-lt"/>
              </a:rPr>
            </a:br>
            <a:r>
              <a:rPr lang="en-US" dirty="0" smtClean="0">
                <a:solidFill>
                  <a:schemeClr val="accent1">
                    <a:lumMod val="75000"/>
                  </a:schemeClr>
                </a:solidFill>
                <a:latin typeface="+mn-lt"/>
              </a:rPr>
              <a:t>What is the education requirement?</a:t>
            </a:r>
            <a:endParaRPr lang="en-US" dirty="0">
              <a:solidFill>
                <a:schemeClr val="accent1">
                  <a:lumMod val="75000"/>
                </a:schemeClr>
              </a:solidFill>
              <a:latin typeface="+mn-lt"/>
            </a:endParaRPr>
          </a:p>
        </p:txBody>
      </p:sp>
      <p:sp>
        <p:nvSpPr>
          <p:cNvPr id="20482" name="Content Placeholder 2"/>
          <p:cNvSpPr>
            <a:spLocks noGrp="1"/>
          </p:cNvSpPr>
          <p:nvPr>
            <p:ph idx="1"/>
          </p:nvPr>
        </p:nvSpPr>
        <p:spPr>
          <a:xfrm>
            <a:off x="457200" y="2028825"/>
            <a:ext cx="8229600" cy="4373563"/>
          </a:xfrm>
        </p:spPr>
        <p:txBody>
          <a:bodyPr anchor="ctr"/>
          <a:lstStyle/>
          <a:p>
            <a:r>
              <a:rPr lang="en-US" dirty="0" smtClean="0"/>
              <a:t>Client must demonstrate one of the following:</a:t>
            </a:r>
          </a:p>
          <a:p>
            <a:endParaRPr lang="en-US" sz="1800" dirty="0" smtClean="0"/>
          </a:p>
          <a:p>
            <a:pPr lvl="1"/>
            <a:r>
              <a:rPr lang="en-US" dirty="0" smtClean="0"/>
              <a:t>Must be in school (this includes certain publicly-funded ESL and job training programs); or</a:t>
            </a:r>
          </a:p>
          <a:p>
            <a:pPr lvl="1"/>
            <a:endParaRPr lang="en-US" sz="1600" dirty="0" smtClean="0"/>
          </a:p>
          <a:p>
            <a:pPr lvl="1"/>
            <a:r>
              <a:rPr lang="en-US" dirty="0" smtClean="0"/>
              <a:t>Graduated from (or obtain certificate of completion) from high school; or</a:t>
            </a:r>
          </a:p>
          <a:p>
            <a:pPr lvl="1"/>
            <a:endParaRPr lang="en-US" sz="1600" dirty="0" smtClean="0"/>
          </a:p>
          <a:p>
            <a:pPr lvl="1"/>
            <a:r>
              <a:rPr lang="en-US" dirty="0" smtClean="0"/>
              <a:t>Obtained a general education development (“GED”) certificate; or</a:t>
            </a:r>
          </a:p>
          <a:p>
            <a:pPr lvl="1"/>
            <a:endParaRPr lang="en-US" sz="1600" dirty="0" smtClean="0"/>
          </a:p>
          <a:p>
            <a:pPr lvl="1"/>
            <a:r>
              <a:rPr lang="en-US" dirty="0" smtClean="0"/>
              <a:t>Honorably discharged veteran of U.S. Coast Guard or other Armed Forces.</a:t>
            </a:r>
            <a:endParaRPr lang="en-US" sz="1600" dirty="0" smtClean="0"/>
          </a:p>
          <a:p>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42913" y="4627563"/>
            <a:ext cx="6954837" cy="561975"/>
          </a:xfrm>
        </p:spPr>
        <p:txBody>
          <a:bodyPr rtlCol="0" anchor="ctr">
            <a:normAutofit fontScale="92500" lnSpcReduction="20000"/>
          </a:bodyPr>
          <a:lstStyle/>
          <a:p>
            <a:pPr fontAlgn="auto">
              <a:spcAft>
                <a:spcPts val="0"/>
              </a:spcAft>
              <a:buFont typeface="Arial" pitchFamily="34" charset="0"/>
              <a:buNone/>
              <a:defRPr/>
            </a:pPr>
            <a:r>
              <a:rPr lang="en-US" dirty="0" smtClean="0"/>
              <a:t>Scott r. malyk, </a:t>
            </a:r>
            <a:r>
              <a:rPr lang="en-US" dirty="0" err="1" smtClean="0"/>
              <a:t>esq.</a:t>
            </a:r>
            <a:r>
              <a:rPr lang="en-US" dirty="0" smtClean="0"/>
              <a:t> and</a:t>
            </a:r>
          </a:p>
          <a:p>
            <a:pPr fontAlgn="auto">
              <a:spcAft>
                <a:spcPts val="0"/>
              </a:spcAft>
              <a:defRPr/>
            </a:pPr>
            <a:r>
              <a:rPr lang="en-US" dirty="0"/>
              <a:t>Michael Noriega, Esq.</a:t>
            </a:r>
          </a:p>
        </p:txBody>
      </p:sp>
      <p:sp>
        <p:nvSpPr>
          <p:cNvPr id="3" name="Title 2"/>
          <p:cNvSpPr>
            <a:spLocks noGrp="1"/>
          </p:cNvSpPr>
          <p:nvPr>
            <p:ph type="ctrTitle"/>
          </p:nvPr>
        </p:nvSpPr>
        <p:spPr>
          <a:xfrm>
            <a:off x="604838" y="3227388"/>
            <a:ext cx="6629400" cy="1219200"/>
          </a:xfrm>
        </p:spPr>
        <p:txBody>
          <a:bodyPr anchor="ctr"/>
          <a:lstStyle/>
          <a:p>
            <a:pPr fontAlgn="auto">
              <a:spcAft>
                <a:spcPts val="0"/>
              </a:spcAft>
              <a:defRPr/>
            </a:pPr>
            <a:r>
              <a:rPr lang="en-US" sz="2500" dirty="0" smtClean="0">
                <a:latin typeface="+mn-lt"/>
              </a:rPr>
              <a:t>Attorney Bios</a:t>
            </a:r>
            <a:endParaRPr lang="en-US" sz="2500" dirty="0">
              <a:latin typeface="+mn-lt"/>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latin typeface="+mn-lt"/>
              </a:rPr>
              <a:t>Scott r. malyk, esq.</a:t>
            </a:r>
            <a:endParaRPr lang="en-US" dirty="0">
              <a:solidFill>
                <a:schemeClr val="accent1">
                  <a:lumMod val="75000"/>
                </a:schemeClr>
              </a:solidFill>
              <a:latin typeface="+mn-lt"/>
            </a:endParaRPr>
          </a:p>
        </p:txBody>
      </p:sp>
      <p:sp>
        <p:nvSpPr>
          <p:cNvPr id="3" name="Content Placeholder 2"/>
          <p:cNvSpPr>
            <a:spLocks noGrp="1"/>
          </p:cNvSpPr>
          <p:nvPr>
            <p:ph idx="1"/>
          </p:nvPr>
        </p:nvSpPr>
        <p:spPr>
          <a:xfrm>
            <a:off x="180975" y="1801813"/>
            <a:ext cx="8809038" cy="5105400"/>
          </a:xfrm>
        </p:spPr>
        <p:txBody>
          <a:bodyPr rtlCol="0">
            <a:normAutofit fontScale="55000" lnSpcReduction="20000"/>
          </a:bodyPr>
          <a:lstStyle/>
          <a:p>
            <a:pPr marL="114300" indent="0" fontAlgn="auto">
              <a:spcAft>
                <a:spcPts val="0"/>
              </a:spcAft>
              <a:buFont typeface="Arial" pitchFamily="34" charset="0"/>
              <a:buNone/>
              <a:defRPr/>
            </a:pPr>
            <a:r>
              <a:rPr lang="en-US" sz="2500" b="1" dirty="0"/>
              <a:t>Scott R. Malyk </a:t>
            </a:r>
            <a:r>
              <a:rPr lang="en-US" sz="2500" dirty="0"/>
              <a:t>is a partner with </a:t>
            </a:r>
            <a:r>
              <a:rPr lang="en-US" sz="2500" dirty="0" err="1"/>
              <a:t>Meyner</a:t>
            </a:r>
            <a:r>
              <a:rPr lang="en-US" sz="2500" dirty="0"/>
              <a:t> and Landis LLP's Immigration Law Group specializing in all aspects of corporate and business-related immigration law. Mr. Malyk represents a diverse group of domestic and multinational corporations and their employees, providing both short- and long-term guidance in connection with the hiring, transfer and retention of international personnel worldwide. This includes counseling business clients in areas of worksite compliance, including I-9 audits and investigations, H-1B public access file compliance and electronic (E- Verify) verification requirements. Scott also represents the interests of self-petitioning foreign nationals seeking investment opportunities in the U.S., including Immigrant Investors seeking U.S. permanent residence under the EB-5 program. In addition, Mr. Malyk represents individuals in all types of immigration proceedings, including outstanding scientific researchers, medical professionals, foreign legal consultants and a variety of other persons of extraordinary ability in the sciences, arts, education, business, or athletics, who wish to come to the U.S. to work in their field of expertise. Such efforts include obtaining temporary and permanent visas for artists, fashion models, musicians, chefs, professional athletes and other entertainers. </a:t>
            </a:r>
          </a:p>
          <a:p>
            <a:pPr marL="114300" indent="0" fontAlgn="auto">
              <a:spcAft>
                <a:spcPts val="0"/>
              </a:spcAft>
              <a:buFont typeface="Arial" pitchFamily="34" charset="0"/>
              <a:buNone/>
              <a:defRPr/>
            </a:pPr>
            <a:endParaRPr lang="en-US" sz="2500" dirty="0" smtClean="0"/>
          </a:p>
          <a:p>
            <a:pPr marL="114300" indent="0" fontAlgn="auto">
              <a:spcAft>
                <a:spcPts val="0"/>
              </a:spcAft>
              <a:buFont typeface="Arial" pitchFamily="34" charset="0"/>
              <a:buNone/>
              <a:defRPr/>
            </a:pPr>
            <a:r>
              <a:rPr lang="en-US" sz="2500" dirty="0" smtClean="0"/>
              <a:t>Scott </a:t>
            </a:r>
            <a:r>
              <a:rPr lang="en-US" sz="2500" dirty="0"/>
              <a:t>has published articles on various business-related immigration topics, most recently with the American Bar Association’s Employment and Labor Relations Law Newsletter and the New Jersey Law Journal’s Employment and Immigration Law Regional General Counsel Supplement. </a:t>
            </a:r>
          </a:p>
          <a:p>
            <a:pPr marL="114300" indent="0" fontAlgn="auto">
              <a:spcAft>
                <a:spcPts val="0"/>
              </a:spcAft>
              <a:buFont typeface="Arial" pitchFamily="34" charset="0"/>
              <a:buNone/>
              <a:defRPr/>
            </a:pPr>
            <a:endParaRPr lang="en-US" sz="2500" dirty="0" smtClean="0"/>
          </a:p>
          <a:p>
            <a:pPr marL="114300" indent="0" fontAlgn="auto">
              <a:spcAft>
                <a:spcPts val="0"/>
              </a:spcAft>
              <a:buFont typeface="Arial" pitchFamily="34" charset="0"/>
              <a:buNone/>
              <a:defRPr/>
            </a:pPr>
            <a:r>
              <a:rPr lang="en-US" sz="2500" dirty="0" smtClean="0"/>
              <a:t>Scott </a:t>
            </a:r>
            <a:r>
              <a:rPr lang="en-US" sz="2500" dirty="0"/>
              <a:t>has been selected for inclusion in the </a:t>
            </a:r>
            <a:r>
              <a:rPr lang="en-US" sz="2500" dirty="0" err="1"/>
              <a:t>SuperLawyers</a:t>
            </a:r>
            <a:r>
              <a:rPr lang="en-US" sz="2500" dirty="0"/>
              <a:t>-Rising Stars Editions for Immigration Law from 2008-2013 and was the 2012 Recipient of the Professional Achievement Award from the New Jersey State Bar Association, Young Lawyers Division. </a:t>
            </a:r>
          </a:p>
          <a:p>
            <a:pPr marL="114300" indent="0" fontAlgn="auto">
              <a:spcAft>
                <a:spcPts val="0"/>
              </a:spcAft>
              <a:buFont typeface="Arial" pitchFamily="34" charset="0"/>
              <a:buNone/>
              <a:defRPr/>
            </a:pPr>
            <a:endParaRPr lang="en-US" sz="2500" dirty="0" smtClean="0"/>
          </a:p>
          <a:p>
            <a:pPr marL="114300" indent="0" fontAlgn="auto">
              <a:spcAft>
                <a:spcPts val="0"/>
              </a:spcAft>
              <a:buFont typeface="Arial" pitchFamily="34" charset="0"/>
              <a:buNone/>
              <a:defRPr/>
            </a:pPr>
            <a:r>
              <a:rPr lang="en-US" sz="2500" dirty="0" smtClean="0"/>
              <a:t>Scott </a:t>
            </a:r>
            <a:r>
              <a:rPr lang="en-US" sz="2500" dirty="0"/>
              <a:t>graduated from Lafayette College in 1998 and Seton Hall University School of Law in 2002. He is licensed to practice in New Jersey and New York. </a:t>
            </a: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solidFill>
                  <a:schemeClr val="accent1">
                    <a:lumMod val="75000"/>
                  </a:schemeClr>
                </a:solidFill>
                <a:latin typeface="+mn-lt"/>
              </a:rPr>
              <a:t>Michael Noriega, Esq.</a:t>
            </a:r>
          </a:p>
        </p:txBody>
      </p:sp>
      <p:sp>
        <p:nvSpPr>
          <p:cNvPr id="3" name="Content Placeholder 2"/>
          <p:cNvSpPr>
            <a:spLocks noGrp="1"/>
          </p:cNvSpPr>
          <p:nvPr>
            <p:ph idx="1"/>
          </p:nvPr>
        </p:nvSpPr>
        <p:spPr>
          <a:xfrm>
            <a:off x="457200" y="1947863"/>
            <a:ext cx="8229600" cy="4710112"/>
          </a:xfrm>
        </p:spPr>
        <p:txBody>
          <a:bodyPr rtlCol="0">
            <a:normAutofit fontScale="55000" lnSpcReduction="20000"/>
          </a:bodyPr>
          <a:lstStyle/>
          <a:p>
            <a:pPr fontAlgn="auto">
              <a:spcAft>
                <a:spcPts val="0"/>
              </a:spcAft>
              <a:buFont typeface="Arial" pitchFamily="34" charset="0"/>
              <a:buChar char="•"/>
              <a:defRPr/>
            </a:pPr>
            <a:r>
              <a:rPr lang="en-US" b="1" dirty="0"/>
              <a:t>Michael Noriega </a:t>
            </a:r>
            <a:r>
              <a:rPr lang="en-US" dirty="0"/>
              <a:t>is a partner with </a:t>
            </a:r>
            <a:r>
              <a:rPr lang="en-US" dirty="0" err="1"/>
              <a:t>Bramnick</a:t>
            </a:r>
            <a:r>
              <a:rPr lang="en-US" dirty="0"/>
              <a:t>, Rodriguez, </a:t>
            </a:r>
            <a:r>
              <a:rPr lang="en-US" dirty="0" err="1"/>
              <a:t>Grabas</a:t>
            </a:r>
            <a:r>
              <a:rPr lang="en-US" dirty="0"/>
              <a:t> &amp; Woodruff in Scotch Plains, NJ, where he leads the immigration section and assists in the management of the criminal section. He has dedicated his practice to assisting clients with legal matters throughout Northern New Jersey. He has argued many times on behalf of his clients in the local immigration courts and the Board of Immigration Appeals.</a:t>
            </a:r>
          </a:p>
          <a:p>
            <a:pPr fontAlgn="auto">
              <a:spcAft>
                <a:spcPts val="0"/>
              </a:spcAft>
              <a:buFont typeface="Arial" pitchFamily="34" charset="0"/>
              <a:buChar char="•"/>
              <a:defRPr/>
            </a:pPr>
            <a:r>
              <a:rPr lang="en-US" dirty="0"/>
              <a:t>Further, he appears regularly in Superior Court and Municipal Courts throughout the State, the Immigration Courts of New Jersey and New York, and various other states for immigration matters. Michael has appeared before the Supreme Court of New Jersey where he argued on behalf of the ACLU in the matters of State v. </a:t>
            </a:r>
            <a:r>
              <a:rPr lang="en-US" dirty="0" err="1"/>
              <a:t>Kaltner</a:t>
            </a:r>
            <a:r>
              <a:rPr lang="en-US" dirty="0"/>
              <a:t> and State v. Morgan and he has previously argued in the Appellate Division of New Jersey.</a:t>
            </a:r>
          </a:p>
          <a:p>
            <a:pPr fontAlgn="auto">
              <a:spcAft>
                <a:spcPts val="0"/>
              </a:spcAft>
              <a:buFont typeface="Arial" pitchFamily="34" charset="0"/>
              <a:buChar char="•"/>
              <a:defRPr/>
            </a:pPr>
            <a:r>
              <a:rPr lang="en-US" dirty="0"/>
              <a:t>Michael began his career as the Law Clerk to the Hon. Camille M. Kenny in the Civil Division of the Hudson Vicinage, before becoming an Assistant Deputy Public Defender in the Essex County Adult Trial Region from 2003 to 2008. During his tenure there, he handled hundreds of cases involving all forms of criminal charges from street level drug charges to racketeering charges in the first degree, robbery, possession of weapons and murder, to name a few.</a:t>
            </a:r>
          </a:p>
          <a:p>
            <a:pPr fontAlgn="auto">
              <a:spcAft>
                <a:spcPts val="0"/>
              </a:spcAft>
              <a:buFont typeface="Arial" pitchFamily="34" charset="0"/>
              <a:buChar char="•"/>
              <a:defRPr/>
            </a:pPr>
            <a:r>
              <a:rPr lang="en-US" dirty="0"/>
              <a:t>In 2014, Michael took his practice to the firm of </a:t>
            </a:r>
            <a:r>
              <a:rPr lang="en-US" dirty="0" err="1"/>
              <a:t>Bramnick</a:t>
            </a:r>
            <a:r>
              <a:rPr lang="en-US" dirty="0"/>
              <a:t>, Rodriguez, </a:t>
            </a:r>
            <a:r>
              <a:rPr lang="en-US" dirty="0" err="1"/>
              <a:t>Grabas</a:t>
            </a:r>
            <a:r>
              <a:rPr lang="en-US" dirty="0"/>
              <a:t>, &amp; Woodruff, a firm specializing in personal injury, workers compensation and criminal matters.  Currently, Michael serves as an adjunct professor at Seton Hall University School of Law, where he has enjoyed teaching for over eight years. Additionally, he has been invited to lecture throughout the state training other lawyers on the topics of criminal immigration, even lecturing during a seminar in 2013 in Costa Rica. Michael volunteers at community initiative functions throughout the state to speak to crowds of undocumented individuals about the current state of our immigration laws and its future. Michael has also appeared on </a:t>
            </a:r>
            <a:r>
              <a:rPr lang="en-US" dirty="0" err="1"/>
              <a:t>on</a:t>
            </a:r>
            <a:r>
              <a:rPr lang="en-US" dirty="0"/>
              <a:t> </a:t>
            </a:r>
            <a:r>
              <a:rPr lang="en-US" dirty="0" err="1"/>
              <a:t>Telemundo’s</a:t>
            </a:r>
            <a:r>
              <a:rPr lang="en-US" dirty="0"/>
              <a:t> </a:t>
            </a:r>
            <a:r>
              <a:rPr lang="en-US" dirty="0" err="1"/>
              <a:t>Revistas</a:t>
            </a:r>
            <a:r>
              <a:rPr lang="en-US" dirty="0"/>
              <a:t> with Ana Esther Perez where he has been  interviewed on the possible changes in Comprehensive Immigration Reform, and CNN </a:t>
            </a:r>
            <a:r>
              <a:rPr lang="en-US" dirty="0" err="1"/>
              <a:t>Espanol’s</a:t>
            </a:r>
            <a:r>
              <a:rPr lang="en-US" dirty="0"/>
              <a:t> </a:t>
            </a:r>
            <a:r>
              <a:rPr lang="en-US" dirty="0" err="1"/>
              <a:t>Realidades</a:t>
            </a:r>
            <a:r>
              <a:rPr lang="en-US" dirty="0"/>
              <a:t> </a:t>
            </a:r>
            <a:r>
              <a:rPr lang="en-US" dirty="0" err="1"/>
              <a:t>en</a:t>
            </a:r>
            <a:r>
              <a:rPr lang="en-US" dirty="0"/>
              <a:t> </a:t>
            </a:r>
            <a:r>
              <a:rPr lang="en-US" dirty="0" err="1"/>
              <a:t>Contexto</a:t>
            </a:r>
            <a:r>
              <a:rPr lang="en-US" dirty="0"/>
              <a:t> con </a:t>
            </a:r>
            <a:r>
              <a:rPr lang="en-US" dirty="0" err="1"/>
              <a:t>Mercedez</a:t>
            </a:r>
            <a:r>
              <a:rPr lang="en-US" dirty="0"/>
              <a:t> </a:t>
            </a:r>
            <a:r>
              <a:rPr lang="en-US" dirty="0" err="1"/>
              <a:t>Soler</a:t>
            </a:r>
            <a:r>
              <a:rPr lang="en-US" dirty="0"/>
              <a:t>, as a guest commentator. </a:t>
            </a:r>
          </a:p>
          <a:p>
            <a:pPr fontAlgn="auto">
              <a:spcAft>
                <a:spcPts val="0"/>
              </a:spcAft>
              <a:buFont typeface="Arial" pitchFamily="34" charset="0"/>
              <a:buChar char="•"/>
              <a:defRPr/>
            </a:pPr>
            <a:r>
              <a:rPr lang="en-US" dirty="0"/>
              <a:t>Michael is available for consultations with criminal defendants in need of assistance in determining the impact that their criminal cases may have on their immigration matters. </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latin typeface="+mn-lt"/>
              </a:rPr>
              <a:t>Practice Pointer</a:t>
            </a:r>
            <a:br>
              <a:rPr lang="en-US" dirty="0" smtClean="0">
                <a:solidFill>
                  <a:schemeClr val="accent1">
                    <a:lumMod val="75000"/>
                  </a:schemeClr>
                </a:solidFill>
                <a:latin typeface="+mn-lt"/>
              </a:rPr>
            </a:br>
            <a:r>
              <a:rPr lang="en-US" dirty="0" smtClean="0">
                <a:solidFill>
                  <a:schemeClr val="accent1">
                    <a:lumMod val="75000"/>
                  </a:schemeClr>
                </a:solidFill>
                <a:latin typeface="+mn-lt"/>
              </a:rPr>
              <a:t>What is the criminal exception?</a:t>
            </a:r>
            <a:endParaRPr lang="en-US" dirty="0">
              <a:solidFill>
                <a:schemeClr val="accent1">
                  <a:lumMod val="75000"/>
                </a:schemeClr>
              </a:solidFill>
              <a:latin typeface="+mn-lt"/>
            </a:endParaRPr>
          </a:p>
        </p:txBody>
      </p:sp>
      <p:sp>
        <p:nvSpPr>
          <p:cNvPr id="21506" name="Content Placeholder 2"/>
          <p:cNvSpPr>
            <a:spLocks noGrp="1"/>
          </p:cNvSpPr>
          <p:nvPr>
            <p:ph idx="1"/>
          </p:nvPr>
        </p:nvSpPr>
        <p:spPr>
          <a:xfrm>
            <a:off x="457200" y="1817688"/>
            <a:ext cx="8229600" cy="4954587"/>
          </a:xfrm>
        </p:spPr>
        <p:txBody>
          <a:bodyPr/>
          <a:lstStyle/>
          <a:p>
            <a:r>
              <a:rPr lang="en-US" dirty="0" smtClean="0"/>
              <a:t>You cannot have been convicted of:</a:t>
            </a:r>
          </a:p>
          <a:p>
            <a:endParaRPr lang="en-US" sz="1800" dirty="0" smtClean="0"/>
          </a:p>
          <a:p>
            <a:pPr lvl="1"/>
            <a:r>
              <a:rPr lang="en-US" dirty="0" smtClean="0"/>
              <a:t>A felony;</a:t>
            </a:r>
          </a:p>
          <a:p>
            <a:pPr lvl="1"/>
            <a:endParaRPr lang="en-US" sz="1600" dirty="0" smtClean="0"/>
          </a:p>
          <a:p>
            <a:pPr lvl="1"/>
            <a:r>
              <a:rPr lang="en-US" dirty="0" smtClean="0"/>
              <a:t>A “significant misdemeanor;” or</a:t>
            </a:r>
          </a:p>
          <a:p>
            <a:pPr lvl="1"/>
            <a:endParaRPr lang="en-US" sz="1600" dirty="0" smtClean="0"/>
          </a:p>
          <a:p>
            <a:pPr lvl="1"/>
            <a:r>
              <a:rPr lang="en-US" dirty="0" smtClean="0"/>
              <a:t>3+ misdemeanors (different dates and arising out of different acts)</a:t>
            </a:r>
          </a:p>
          <a:p>
            <a:pPr lvl="1"/>
            <a:endParaRPr lang="en-US" sz="1600" dirty="0" smtClean="0"/>
          </a:p>
          <a:p>
            <a:r>
              <a:rPr lang="en-US" dirty="0" smtClean="0"/>
              <a:t>Generally:</a:t>
            </a:r>
          </a:p>
          <a:p>
            <a:endParaRPr lang="en-US" sz="1800" dirty="0" smtClean="0"/>
          </a:p>
          <a:p>
            <a:pPr lvl="1"/>
            <a:r>
              <a:rPr lang="en-US" dirty="0" smtClean="0"/>
              <a:t>You cannot pose a threat to the U.S. (national security or public safety)</a:t>
            </a:r>
            <a:endParaRPr lang="en-US" sz="1600" dirty="0" smtClean="0"/>
          </a:p>
          <a:p>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latin typeface="+mn-lt"/>
              </a:rPr>
              <a:t>CHALLENGE #1: </a:t>
            </a:r>
            <a:br>
              <a:rPr lang="en-US" dirty="0" smtClean="0">
                <a:solidFill>
                  <a:schemeClr val="accent1">
                    <a:lumMod val="75000"/>
                  </a:schemeClr>
                </a:solidFill>
                <a:latin typeface="+mn-lt"/>
              </a:rPr>
            </a:br>
            <a:r>
              <a:rPr lang="en-US" dirty="0" smtClean="0">
                <a:solidFill>
                  <a:schemeClr val="accent1">
                    <a:lumMod val="75000"/>
                  </a:schemeClr>
                </a:solidFill>
                <a:latin typeface="+mn-lt"/>
              </a:rPr>
              <a:t>PROVING continuous residency</a:t>
            </a:r>
            <a:endParaRPr lang="en-US" dirty="0">
              <a:solidFill>
                <a:schemeClr val="accent1">
                  <a:lumMod val="75000"/>
                </a:schemeClr>
              </a:solidFill>
              <a:latin typeface="+mn-lt"/>
            </a:endParaRPr>
          </a:p>
        </p:txBody>
      </p:sp>
      <p:sp>
        <p:nvSpPr>
          <p:cNvPr id="22530" name="Content Placeholder 2"/>
          <p:cNvSpPr>
            <a:spLocks noGrp="1"/>
          </p:cNvSpPr>
          <p:nvPr>
            <p:ph idx="1"/>
          </p:nvPr>
        </p:nvSpPr>
        <p:spPr/>
        <p:txBody>
          <a:bodyPr anchor="ctr"/>
          <a:lstStyle/>
          <a:p>
            <a:r>
              <a:rPr lang="en-US" dirty="0" smtClean="0"/>
              <a:t>You must prove continuous residency </a:t>
            </a:r>
            <a:r>
              <a:rPr lang="en-US" dirty="0"/>
              <a:t>in the United States since January 1, </a:t>
            </a:r>
            <a:r>
              <a:rPr lang="en-US" dirty="0" smtClean="0"/>
              <a:t>2010 to </a:t>
            </a:r>
            <a:r>
              <a:rPr lang="en-US" dirty="0"/>
              <a:t>the present </a:t>
            </a:r>
            <a:r>
              <a:rPr lang="en-US" dirty="0" smtClean="0"/>
              <a:t>time</a:t>
            </a:r>
          </a:p>
          <a:p>
            <a:pPr marL="114300" indent="0">
              <a:buNone/>
            </a:pPr>
            <a:endParaRPr lang="en-US" dirty="0" smtClean="0"/>
          </a:p>
          <a:p>
            <a:r>
              <a:rPr lang="en-US" dirty="0" smtClean="0"/>
              <a:t>School or employment records are probative evidence, but not often available</a:t>
            </a:r>
          </a:p>
          <a:p>
            <a:endParaRPr lang="en-US" dirty="0" smtClean="0"/>
          </a:p>
          <a:p>
            <a:r>
              <a:rPr lang="en-US" dirty="0" smtClean="0"/>
              <a:t>May need to get “creative” with proofs</a:t>
            </a:r>
          </a:p>
          <a:p>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latin typeface="+mn-lt"/>
              </a:rPr>
              <a:t>CHALLENGE #2: </a:t>
            </a:r>
            <a:br>
              <a:rPr lang="en-US" dirty="0" smtClean="0">
                <a:solidFill>
                  <a:schemeClr val="accent1">
                    <a:lumMod val="75000"/>
                  </a:schemeClr>
                </a:solidFill>
                <a:latin typeface="+mn-lt"/>
              </a:rPr>
            </a:br>
            <a:r>
              <a:rPr lang="en-US" dirty="0" smtClean="0">
                <a:solidFill>
                  <a:schemeClr val="accent1">
                    <a:lumMod val="75000"/>
                  </a:schemeClr>
                </a:solidFill>
                <a:latin typeface="+mn-lt"/>
              </a:rPr>
              <a:t> DEMONSTRATING PHYSICAL presence</a:t>
            </a:r>
            <a:endParaRPr lang="en-US" dirty="0">
              <a:solidFill>
                <a:schemeClr val="accent1">
                  <a:lumMod val="75000"/>
                </a:schemeClr>
              </a:solidFill>
              <a:latin typeface="+mn-lt"/>
            </a:endParaRPr>
          </a:p>
        </p:txBody>
      </p:sp>
      <p:sp>
        <p:nvSpPr>
          <p:cNvPr id="23554" name="Content Placeholder 2"/>
          <p:cNvSpPr>
            <a:spLocks noGrp="1"/>
          </p:cNvSpPr>
          <p:nvPr>
            <p:ph idx="1"/>
          </p:nvPr>
        </p:nvSpPr>
        <p:spPr/>
        <p:txBody>
          <a:bodyPr anchor="ctr"/>
          <a:lstStyle/>
          <a:p>
            <a:endParaRPr lang="en-US" dirty="0" smtClean="0"/>
          </a:p>
          <a:p>
            <a:r>
              <a:rPr lang="en-US" dirty="0" smtClean="0"/>
              <a:t>You must prove physical presence in </a:t>
            </a:r>
            <a:r>
              <a:rPr lang="en-US" dirty="0"/>
              <a:t>the United States on June 15, 2012, and at the time of making your request for consideration of deferred action with USCIS</a:t>
            </a:r>
            <a:r>
              <a:rPr lang="en-US" dirty="0" smtClean="0"/>
              <a:t> </a:t>
            </a:r>
          </a:p>
          <a:p>
            <a:pPr marL="114300" indent="0">
              <a:buNone/>
            </a:pPr>
            <a:endParaRPr lang="en-US" dirty="0" smtClean="0"/>
          </a:p>
          <a:p>
            <a:r>
              <a:rPr lang="en-US" dirty="0" smtClean="0"/>
              <a:t>Similar problems with continuous residency</a:t>
            </a:r>
          </a:p>
          <a:p>
            <a:endParaRPr lang="en-US" dirty="0" smtClean="0"/>
          </a:p>
          <a:p>
            <a:r>
              <a:rPr lang="en-US" dirty="0" smtClean="0"/>
              <a:t>Possible options: bank records, money order history, rental receipts, utility/cell phone bills, dated correspondence, </a:t>
            </a:r>
            <a:r>
              <a:rPr lang="en-US" i="1" dirty="0" smtClean="0"/>
              <a:t>etc</a:t>
            </a:r>
            <a:r>
              <a:rPr lang="en-US" dirty="0" smtClean="0"/>
              <a:t>.</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latin typeface="+mn-lt"/>
              </a:rPr>
              <a:t>Practical REQUIREMENTS for FILING DACA CASES</a:t>
            </a:r>
            <a:endParaRPr lang="en-US" dirty="0">
              <a:solidFill>
                <a:schemeClr val="accent1">
                  <a:lumMod val="75000"/>
                </a:schemeClr>
              </a:solidFill>
              <a:latin typeface="+mn-lt"/>
            </a:endParaRPr>
          </a:p>
        </p:txBody>
      </p:sp>
      <p:sp>
        <p:nvSpPr>
          <p:cNvPr id="3" name="Content Placeholder 2"/>
          <p:cNvSpPr>
            <a:spLocks noGrp="1"/>
          </p:cNvSpPr>
          <p:nvPr>
            <p:ph idx="1"/>
          </p:nvPr>
        </p:nvSpPr>
        <p:spPr>
          <a:xfrm>
            <a:off x="457200" y="1882775"/>
            <a:ext cx="8229600" cy="4373563"/>
          </a:xfrm>
        </p:spPr>
        <p:txBody>
          <a:bodyPr rtlCol="0">
            <a:normAutofit fontScale="92500" lnSpcReduction="10000"/>
          </a:bodyPr>
          <a:lstStyle/>
          <a:p>
            <a:pPr fontAlgn="auto">
              <a:spcAft>
                <a:spcPts val="0"/>
              </a:spcAft>
              <a:buFont typeface="Arial" pitchFamily="34" charset="0"/>
              <a:buChar char="•"/>
              <a:defRPr/>
            </a:pPr>
            <a:r>
              <a:rPr lang="en-US" dirty="0"/>
              <a:t>Eligible candidates should</a:t>
            </a:r>
            <a:r>
              <a:rPr lang="en-US" dirty="0" smtClean="0"/>
              <a:t>:</a:t>
            </a:r>
          </a:p>
          <a:p>
            <a:pPr fontAlgn="auto">
              <a:spcAft>
                <a:spcPts val="0"/>
              </a:spcAft>
              <a:buFont typeface="Arial" pitchFamily="34" charset="0"/>
              <a:buChar char="•"/>
              <a:defRPr/>
            </a:pPr>
            <a:endParaRPr lang="en-US" sz="1800" dirty="0"/>
          </a:p>
          <a:p>
            <a:pPr marL="640080" lvl="1" fontAlgn="auto">
              <a:spcAft>
                <a:spcPts val="0"/>
              </a:spcAft>
              <a:buFont typeface="Arial" pitchFamily="34" charset="0"/>
              <a:buChar char="•"/>
              <a:defRPr/>
            </a:pPr>
            <a:r>
              <a:rPr lang="en-US" dirty="0"/>
              <a:t>File Consideration of Deferred Action for Childhood Arrivals [Form I-821D]</a:t>
            </a:r>
            <a:endParaRPr lang="en-US" sz="1600" dirty="0"/>
          </a:p>
          <a:p>
            <a:pPr marL="640080" lvl="1" fontAlgn="auto">
              <a:spcAft>
                <a:spcPts val="0"/>
              </a:spcAft>
              <a:buFont typeface="Arial" pitchFamily="34" charset="0"/>
              <a:buChar char="•"/>
              <a:defRPr/>
            </a:pPr>
            <a:r>
              <a:rPr lang="en-US" dirty="0"/>
              <a:t>File Application for Employment Authorization [Form I-765]</a:t>
            </a:r>
            <a:endParaRPr lang="en-US" sz="1600" dirty="0"/>
          </a:p>
          <a:p>
            <a:pPr lvl="2" fontAlgn="auto">
              <a:spcAft>
                <a:spcPts val="0"/>
              </a:spcAft>
              <a:buClr>
                <a:schemeClr val="accent3"/>
              </a:buClr>
              <a:buFont typeface="Arial" pitchFamily="34" charset="0"/>
              <a:buChar char="•"/>
              <a:defRPr/>
            </a:pPr>
            <a:r>
              <a:rPr lang="en-US" dirty="0"/>
              <a:t>With Supplemental Worksheet for DACA [Form I-765WS]</a:t>
            </a:r>
            <a:endParaRPr lang="en-US" sz="1400" dirty="0"/>
          </a:p>
          <a:p>
            <a:pPr marL="640080" lvl="1" fontAlgn="auto">
              <a:spcAft>
                <a:spcPts val="0"/>
              </a:spcAft>
              <a:buFont typeface="Arial" pitchFamily="34" charset="0"/>
              <a:buChar char="•"/>
              <a:defRPr/>
            </a:pPr>
            <a:r>
              <a:rPr lang="en-US" dirty="0" smtClean="0"/>
              <a:t>Include requisite filing </a:t>
            </a:r>
            <a:r>
              <a:rPr lang="en-US" dirty="0"/>
              <a:t>fees </a:t>
            </a:r>
            <a:r>
              <a:rPr lang="en-US" dirty="0" smtClean="0"/>
              <a:t>payable to </a:t>
            </a:r>
            <a:r>
              <a:rPr lang="en-US" dirty="0"/>
              <a:t>“Department of Homeland Security” of $465.00</a:t>
            </a:r>
            <a:endParaRPr lang="en-US" sz="1600" dirty="0"/>
          </a:p>
          <a:p>
            <a:pPr lvl="2" fontAlgn="auto">
              <a:spcAft>
                <a:spcPts val="0"/>
              </a:spcAft>
              <a:buClr>
                <a:schemeClr val="accent3"/>
              </a:buClr>
              <a:buFont typeface="Arial" pitchFamily="34" charset="0"/>
              <a:buChar char="•"/>
              <a:defRPr/>
            </a:pPr>
            <a:r>
              <a:rPr lang="en-US" dirty="0"/>
              <a:t>$380 is the filing fee</a:t>
            </a:r>
            <a:endParaRPr lang="en-US" sz="1400" dirty="0"/>
          </a:p>
          <a:p>
            <a:pPr lvl="2" fontAlgn="auto">
              <a:spcAft>
                <a:spcPts val="0"/>
              </a:spcAft>
              <a:buClr>
                <a:schemeClr val="accent3"/>
              </a:buClr>
              <a:buFont typeface="Arial" pitchFamily="34" charset="0"/>
              <a:buChar char="•"/>
              <a:defRPr/>
            </a:pPr>
            <a:r>
              <a:rPr lang="en-US" dirty="0"/>
              <a:t>$85 is the biometrics fee</a:t>
            </a:r>
            <a:endParaRPr lang="en-US" sz="1400" dirty="0"/>
          </a:p>
          <a:p>
            <a:pPr lvl="2" fontAlgn="auto">
              <a:spcAft>
                <a:spcPts val="0"/>
              </a:spcAft>
              <a:buClr>
                <a:schemeClr val="accent3"/>
              </a:buClr>
              <a:buFont typeface="Arial" pitchFamily="34" charset="0"/>
              <a:buChar char="•"/>
              <a:defRPr/>
            </a:pPr>
            <a:r>
              <a:rPr lang="en-US" dirty="0"/>
              <a:t>NOTE: there is an application for a fee waiver in certain cases (</a:t>
            </a:r>
            <a:r>
              <a:rPr lang="en-US" i="1" dirty="0"/>
              <a:t>e.g.</a:t>
            </a:r>
            <a:r>
              <a:rPr lang="en-US" dirty="0"/>
              <a:t> homeless, foster care, excessive medical expenses</a:t>
            </a:r>
            <a:r>
              <a:rPr lang="en-US" dirty="0" smtClean="0"/>
              <a:t>)</a:t>
            </a:r>
          </a:p>
          <a:p>
            <a:pPr lvl="2" fontAlgn="auto">
              <a:spcAft>
                <a:spcPts val="0"/>
              </a:spcAft>
              <a:buClr>
                <a:schemeClr val="accent3"/>
              </a:buClr>
              <a:buFont typeface="Arial" pitchFamily="34" charset="0"/>
              <a:buChar char="•"/>
              <a:defRPr/>
            </a:pPr>
            <a:endParaRPr lang="en-US" sz="1400" dirty="0"/>
          </a:p>
          <a:p>
            <a:pPr marL="640080" lvl="1" fontAlgn="auto">
              <a:spcAft>
                <a:spcPts val="0"/>
              </a:spcAft>
              <a:buFont typeface="Arial" pitchFamily="34" charset="0"/>
              <a:buChar char="•"/>
              <a:defRPr/>
            </a:pPr>
            <a:r>
              <a:rPr lang="en-US" dirty="0"/>
              <a:t>**Applications must be filed concurrently or they will be rejected**</a:t>
            </a:r>
            <a:endParaRPr lang="en-US" sz="1600" dirty="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rtlCol="0"/>
          <a:lstStyle/>
          <a:p>
            <a:pPr fontAlgn="auto">
              <a:spcAft>
                <a:spcPts val="0"/>
              </a:spcAft>
              <a:buFont typeface="Arial" pitchFamily="34" charset="0"/>
              <a:buNone/>
              <a:defRPr/>
            </a:pPr>
            <a:r>
              <a:rPr lang="en-US" dirty="0" smtClean="0"/>
              <a:t>Presented By SCOTT R. MALYK, Esq.</a:t>
            </a:r>
            <a:endParaRPr lang="en-US" dirty="0"/>
          </a:p>
        </p:txBody>
      </p:sp>
      <p:sp>
        <p:nvSpPr>
          <p:cNvPr id="3" name="Title 2"/>
          <p:cNvSpPr>
            <a:spLocks noGrp="1"/>
          </p:cNvSpPr>
          <p:nvPr>
            <p:ph type="ctrTitle"/>
          </p:nvPr>
        </p:nvSpPr>
        <p:spPr/>
        <p:txBody>
          <a:bodyPr anchor="ctr"/>
          <a:lstStyle/>
          <a:p>
            <a:pPr fontAlgn="auto">
              <a:spcAft>
                <a:spcPts val="0"/>
              </a:spcAft>
              <a:defRPr/>
            </a:pPr>
            <a:r>
              <a:rPr lang="en-US" sz="2500" dirty="0">
                <a:latin typeface="+mn-lt"/>
              </a:rPr>
              <a:t>Deferred Action for Parental Accountability (“DAPA”)</a:t>
            </a:r>
          </a:p>
        </p:txBody>
      </p:sp>
    </p:spTree>
    <p:extLst>
      <p:ext uri="{BB962C8B-B14F-4D97-AF65-F5344CB8AC3E}">
        <p14:creationId xmlns:p14="http://schemas.microsoft.com/office/powerpoint/2010/main" val="1654327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AN Overview of The DAPA Program</a:t>
            </a:r>
            <a:endParaRPr lang="en-US" dirty="0">
              <a:latin typeface="+mn-lt"/>
            </a:endParaRPr>
          </a:p>
        </p:txBody>
      </p:sp>
      <p:sp>
        <p:nvSpPr>
          <p:cNvPr id="3" name="Content Placeholder 2"/>
          <p:cNvSpPr>
            <a:spLocks noGrp="1"/>
          </p:cNvSpPr>
          <p:nvPr>
            <p:ph idx="1"/>
          </p:nvPr>
        </p:nvSpPr>
        <p:spPr>
          <a:xfrm>
            <a:off x="425450" y="2093794"/>
            <a:ext cx="8229600" cy="4373563"/>
          </a:xfrm>
        </p:spPr>
        <p:txBody>
          <a:bodyPr/>
          <a:lstStyle/>
          <a:p>
            <a:r>
              <a:rPr lang="en-US" sz="2000" dirty="0"/>
              <a:t>USCIS </a:t>
            </a:r>
            <a:r>
              <a:rPr lang="en-US" sz="2000" dirty="0" smtClean="0"/>
              <a:t>was </a:t>
            </a:r>
            <a:r>
              <a:rPr lang="en-US" sz="2000" dirty="0"/>
              <a:t>directed </a:t>
            </a:r>
            <a:r>
              <a:rPr lang="en-US" sz="2000" dirty="0" smtClean="0"/>
              <a:t>by Executive Order to </a:t>
            </a:r>
            <a:r>
              <a:rPr lang="en-US" sz="2000" dirty="0"/>
              <a:t>establish a </a:t>
            </a:r>
            <a:r>
              <a:rPr lang="en-US" sz="2000" dirty="0" smtClean="0"/>
              <a:t>process </a:t>
            </a:r>
            <a:r>
              <a:rPr lang="en-US" sz="2000" dirty="0"/>
              <a:t>similar to </a:t>
            </a:r>
            <a:r>
              <a:rPr lang="en-US" sz="2000" dirty="0" smtClean="0"/>
              <a:t>DACA for parents of USC and LPR children – “Deferred Action for Parental Accountability”</a:t>
            </a:r>
          </a:p>
          <a:p>
            <a:pPr marL="114300" indent="0">
              <a:buNone/>
            </a:pPr>
            <a:endParaRPr lang="en-US" sz="2000" dirty="0" smtClean="0"/>
          </a:p>
          <a:p>
            <a:r>
              <a:rPr lang="en-US" sz="2000" dirty="0" smtClean="0"/>
              <a:t>Exercising </a:t>
            </a:r>
            <a:r>
              <a:rPr lang="en-US" sz="2000" dirty="0"/>
              <a:t>prosecutorial discretion through the use of deferred action </a:t>
            </a:r>
            <a:r>
              <a:rPr lang="en-US" sz="2000" dirty="0" smtClean="0"/>
              <a:t>on </a:t>
            </a:r>
            <a:r>
              <a:rPr lang="en-US" sz="2000" dirty="0"/>
              <a:t>a case-by-case </a:t>
            </a:r>
            <a:r>
              <a:rPr lang="en-US" sz="2000" dirty="0" smtClean="0"/>
              <a:t>basis</a:t>
            </a:r>
          </a:p>
          <a:p>
            <a:pPr marL="114300" indent="0">
              <a:buNone/>
            </a:pPr>
            <a:endParaRPr lang="en-US" sz="2000" dirty="0" smtClean="0"/>
          </a:p>
          <a:p>
            <a:pPr marL="342900" lvl="1">
              <a:buClr>
                <a:schemeClr val="accent1"/>
              </a:buClr>
            </a:pPr>
            <a:r>
              <a:rPr lang="en-US" sz="2000" dirty="0" smtClean="0"/>
              <a:t>Like DACA, DAPA provides blanket work </a:t>
            </a:r>
            <a:r>
              <a:rPr lang="en-US" sz="2000" dirty="0"/>
              <a:t>authorization to </a:t>
            </a:r>
            <a:r>
              <a:rPr lang="en-US" sz="2000" dirty="0" smtClean="0"/>
              <a:t>otherwise eligible, unauthorized </a:t>
            </a:r>
            <a:r>
              <a:rPr lang="en-US" sz="2000" dirty="0"/>
              <a:t>parents </a:t>
            </a:r>
            <a:r>
              <a:rPr lang="en-US" dirty="0" smtClean="0"/>
              <a:t>who </a:t>
            </a:r>
            <a:r>
              <a:rPr lang="en-US" dirty="0"/>
              <a:t>are not enforcement priorities and have been in the country for more than 5 years.  </a:t>
            </a:r>
            <a:endParaRPr lang="en-US" sz="1800" dirty="0"/>
          </a:p>
          <a:p>
            <a:pPr marL="114300" indent="0">
              <a:buNone/>
            </a:pPr>
            <a:endParaRPr lang="en-US" sz="2000" dirty="0"/>
          </a:p>
        </p:txBody>
      </p:sp>
    </p:spTree>
    <p:extLst>
      <p:ext uri="{BB962C8B-B14F-4D97-AF65-F5344CB8AC3E}">
        <p14:creationId xmlns:p14="http://schemas.microsoft.com/office/powerpoint/2010/main" val="1156608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590174"/>
            <a:ext cx="8261350" cy="1039812"/>
          </a:xfrm>
        </p:spPr>
        <p:txBody>
          <a:bodyPr>
            <a:noAutofit/>
          </a:bodyPr>
          <a:lstStyle/>
          <a:p>
            <a:r>
              <a:rPr lang="en-US" sz="3200" dirty="0">
                <a:latin typeface="+mn-lt"/>
              </a:rPr>
              <a:t>Eligibility Criteria For DAPA </a:t>
            </a:r>
            <a:r>
              <a:rPr lang="en-US" sz="3200" dirty="0" smtClean="0">
                <a:latin typeface="+mn-lt"/>
              </a:rPr>
              <a:t>Program</a:t>
            </a:r>
            <a:r>
              <a:rPr lang="en-US" sz="2000" dirty="0">
                <a:latin typeface="+mn-lt"/>
              </a:rPr>
              <a:t/>
            </a:r>
            <a:br>
              <a:rPr lang="en-US" sz="2000" dirty="0">
                <a:latin typeface="+mn-lt"/>
              </a:rPr>
            </a:br>
            <a:endParaRPr lang="en-US" sz="2000" dirty="0">
              <a:latin typeface="+mn-lt"/>
            </a:endParaRPr>
          </a:p>
        </p:txBody>
      </p:sp>
      <p:sp>
        <p:nvSpPr>
          <p:cNvPr id="3" name="Content Placeholder 2"/>
          <p:cNvSpPr>
            <a:spLocks noGrp="1"/>
          </p:cNvSpPr>
          <p:nvPr>
            <p:ph idx="1"/>
          </p:nvPr>
        </p:nvSpPr>
        <p:spPr>
          <a:xfrm>
            <a:off x="288971" y="1766463"/>
            <a:ext cx="8527481" cy="4373563"/>
          </a:xfrm>
        </p:spPr>
        <p:txBody>
          <a:bodyPr/>
          <a:lstStyle/>
          <a:p>
            <a:pPr marL="114300" lvl="0" indent="0" algn="just">
              <a:buNone/>
            </a:pPr>
            <a:r>
              <a:rPr lang="en-US" sz="2000" dirty="0" smtClean="0"/>
              <a:t>DAPA eligibility </a:t>
            </a:r>
            <a:r>
              <a:rPr lang="en-US" sz="2000" dirty="0"/>
              <a:t>criteria are distinct and apply to </a:t>
            </a:r>
            <a:r>
              <a:rPr lang="en-US" sz="2000" dirty="0" smtClean="0"/>
              <a:t>certain individuals who:</a:t>
            </a:r>
          </a:p>
          <a:p>
            <a:pPr marL="114300" lvl="0" indent="0" algn="just">
              <a:buNone/>
            </a:pPr>
            <a:endParaRPr lang="en-US" sz="2000" dirty="0" smtClean="0"/>
          </a:p>
          <a:p>
            <a:pPr lvl="0" algn="just"/>
            <a:r>
              <a:rPr lang="en-US" sz="2000" dirty="0" smtClean="0"/>
              <a:t>Have </a:t>
            </a:r>
            <a:r>
              <a:rPr lang="en-US" sz="2000" dirty="0"/>
              <a:t>a </a:t>
            </a:r>
            <a:r>
              <a:rPr lang="en-US" sz="2000" dirty="0" smtClean="0"/>
              <a:t>child who </a:t>
            </a:r>
            <a:r>
              <a:rPr lang="en-US" sz="2000" dirty="0"/>
              <a:t>is a U.S. citizen or lawful permanent </a:t>
            </a:r>
            <a:r>
              <a:rPr lang="en-US" sz="2000" dirty="0" smtClean="0"/>
              <a:t>resident born on or before </a:t>
            </a:r>
            <a:r>
              <a:rPr lang="en-US" sz="2000" dirty="0"/>
              <a:t>November 20, </a:t>
            </a:r>
            <a:r>
              <a:rPr lang="en-US" sz="2000" dirty="0" smtClean="0"/>
              <a:t>2014;</a:t>
            </a:r>
            <a:endParaRPr lang="en-US" sz="2000" dirty="0"/>
          </a:p>
          <a:p>
            <a:pPr algn="just"/>
            <a:endParaRPr lang="en-US" sz="2000" dirty="0"/>
          </a:p>
          <a:p>
            <a:pPr lvl="0" algn="just"/>
            <a:r>
              <a:rPr lang="en-US" sz="2000" dirty="0" smtClean="0"/>
              <a:t>Have </a:t>
            </a:r>
            <a:r>
              <a:rPr lang="en-US" sz="2000" dirty="0"/>
              <a:t>continuously resided in the United States since before January 1, 2010;</a:t>
            </a:r>
          </a:p>
          <a:p>
            <a:pPr algn="just"/>
            <a:endParaRPr lang="en-US" sz="2000" dirty="0"/>
          </a:p>
          <a:p>
            <a:pPr lvl="0" algn="just"/>
            <a:r>
              <a:rPr lang="en-US" sz="2000" dirty="0" smtClean="0"/>
              <a:t>Are </a:t>
            </a:r>
            <a:r>
              <a:rPr lang="en-US" sz="2000" dirty="0"/>
              <a:t>physically present in the United States on November 20, 2014, and at the time of applying</a:t>
            </a:r>
            <a:r>
              <a:rPr lang="en-US" sz="2000" dirty="0" smtClean="0"/>
              <a:t>;</a:t>
            </a:r>
          </a:p>
          <a:p>
            <a:pPr marL="114300" lvl="0" indent="0" algn="just">
              <a:buNone/>
            </a:pPr>
            <a:endParaRPr lang="en-US" sz="2000" dirty="0" smtClean="0"/>
          </a:p>
          <a:p>
            <a:pPr algn="just"/>
            <a:r>
              <a:rPr lang="en-US" sz="2000" dirty="0" smtClean="0"/>
              <a:t>Have </a:t>
            </a:r>
            <a:r>
              <a:rPr lang="en-US" sz="2000" dirty="0"/>
              <a:t>no lawful immigration status on November 20, 2014;</a:t>
            </a:r>
          </a:p>
          <a:p>
            <a:pPr marL="114300" lvl="0" indent="0">
              <a:buNone/>
            </a:pPr>
            <a:endParaRPr lang="en-US" dirty="0"/>
          </a:p>
          <a:p>
            <a:endParaRPr lang="en-US" dirty="0"/>
          </a:p>
        </p:txBody>
      </p:sp>
    </p:spTree>
    <p:extLst>
      <p:ext uri="{BB962C8B-B14F-4D97-AF65-F5344CB8AC3E}">
        <p14:creationId xmlns:p14="http://schemas.microsoft.com/office/powerpoint/2010/main" val="1909292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rtlCol="0">
            <a:normAutofit fontScale="85000" lnSpcReduction="20000"/>
          </a:bodyPr>
          <a:lstStyle/>
          <a:p>
            <a:pPr fontAlgn="auto">
              <a:spcAft>
                <a:spcPts val="0"/>
              </a:spcAft>
              <a:defRPr/>
            </a:pPr>
            <a:r>
              <a:rPr lang="en-US" dirty="0" smtClean="0"/>
              <a:t>Presented By SCOTT R. MALYK, ESQ. </a:t>
            </a:r>
            <a:r>
              <a:rPr lang="en-US" dirty="0"/>
              <a:t>AND Michael Noriega, </a:t>
            </a:r>
            <a:r>
              <a:rPr lang="en-US" dirty="0" smtClean="0"/>
              <a:t>Esq.</a:t>
            </a:r>
            <a:endParaRPr lang="en-US" dirty="0"/>
          </a:p>
        </p:txBody>
      </p:sp>
      <p:sp>
        <p:nvSpPr>
          <p:cNvPr id="3" name="Title 2"/>
          <p:cNvSpPr>
            <a:spLocks noGrp="1"/>
          </p:cNvSpPr>
          <p:nvPr>
            <p:ph type="ctrTitle"/>
          </p:nvPr>
        </p:nvSpPr>
        <p:spPr/>
        <p:txBody>
          <a:bodyPr anchor="ctr"/>
          <a:lstStyle/>
          <a:p>
            <a:r>
              <a:rPr lang="en-US" sz="2400" dirty="0" smtClean="0">
                <a:latin typeface="+mn-lt"/>
              </a:rPr>
              <a:t>Crucial Elements of President Obama’s Immigration Accountability Executive Action Effective November 20, 2014</a:t>
            </a:r>
            <a:endParaRPr lang="en-US" sz="2400" dirty="0">
              <a:latin typeface="+mn-lt"/>
            </a:endParaRPr>
          </a:p>
        </p:txBody>
      </p:sp>
    </p:spTree>
    <p:extLst>
      <p:ext uri="{BB962C8B-B14F-4D97-AF65-F5344CB8AC3E}">
        <p14:creationId xmlns:p14="http://schemas.microsoft.com/office/powerpoint/2010/main" val="965185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388"/>
            <a:ext cx="8261350" cy="1039812"/>
          </a:xfrm>
        </p:spPr>
        <p:txBody>
          <a:bodyPr>
            <a:normAutofit fontScale="90000"/>
          </a:bodyPr>
          <a:lstStyle/>
          <a:p>
            <a:r>
              <a:rPr lang="en-US" dirty="0" smtClean="0">
                <a:latin typeface="+mn-lt"/>
              </a:rPr>
              <a:t>DAPA eligibility </a:t>
            </a:r>
            <a:r>
              <a:rPr lang="en-US" dirty="0">
                <a:latin typeface="+mn-lt"/>
              </a:rPr>
              <a:t>criteria </a:t>
            </a:r>
            <a:r>
              <a:rPr lang="en-US" dirty="0" smtClean="0">
                <a:latin typeface="+mn-lt"/>
              </a:rPr>
              <a:t/>
            </a:r>
            <a:br>
              <a:rPr lang="en-US" dirty="0" smtClean="0">
                <a:latin typeface="+mn-lt"/>
              </a:rPr>
            </a:br>
            <a:r>
              <a:rPr lang="en-US" dirty="0">
                <a:latin typeface="+mn-lt"/>
              </a:rPr>
              <a:t>(</a:t>
            </a:r>
            <a:r>
              <a:rPr lang="en-US" dirty="0" smtClean="0">
                <a:latin typeface="+mn-lt"/>
              </a:rPr>
              <a:t>Continued)</a:t>
            </a:r>
            <a:endParaRPr lang="en-US" dirty="0">
              <a:latin typeface="+mn-lt"/>
            </a:endParaRPr>
          </a:p>
        </p:txBody>
      </p:sp>
      <p:sp>
        <p:nvSpPr>
          <p:cNvPr id="3" name="Content Placeholder 2"/>
          <p:cNvSpPr>
            <a:spLocks noGrp="1"/>
          </p:cNvSpPr>
          <p:nvPr>
            <p:ph idx="1"/>
          </p:nvPr>
        </p:nvSpPr>
        <p:spPr>
          <a:xfrm>
            <a:off x="457200" y="1861782"/>
            <a:ext cx="8229600" cy="4373563"/>
          </a:xfrm>
        </p:spPr>
        <p:txBody>
          <a:bodyPr/>
          <a:lstStyle/>
          <a:p>
            <a:pPr algn="just">
              <a:buFont typeface="Arial" panose="020B0604020202020204" pitchFamily="34" charset="0"/>
              <a:buChar char="•"/>
            </a:pPr>
            <a:r>
              <a:rPr lang="en-US" sz="2000" dirty="0" smtClean="0"/>
              <a:t>Are </a:t>
            </a:r>
            <a:r>
              <a:rPr lang="en-US" sz="2000" dirty="0"/>
              <a:t>not an enforcement priority, which is defined to include individuals with a wide range of criminal convictions (including certain misdemeanors), those suspected of gang involvement and terrorism, recent unlawful entrants, and certain other immigration law violators </a:t>
            </a:r>
            <a:r>
              <a:rPr lang="en-US" sz="2000" dirty="0" smtClean="0"/>
              <a:t>(</a:t>
            </a:r>
            <a:r>
              <a:rPr lang="en-US" sz="2000" i="1" dirty="0"/>
              <a:t>S</a:t>
            </a:r>
            <a:r>
              <a:rPr lang="en-US" sz="2000" i="1" dirty="0" smtClean="0"/>
              <a:t>ee</a:t>
            </a:r>
            <a:r>
              <a:rPr lang="en-US" sz="2000" dirty="0" smtClean="0"/>
              <a:t> November </a:t>
            </a:r>
            <a:r>
              <a:rPr lang="en-US" sz="2000" dirty="0"/>
              <a:t>20, 2014 </a:t>
            </a:r>
            <a:r>
              <a:rPr lang="en-US" sz="2000" dirty="0" smtClean="0"/>
              <a:t>Memorandum on Policies </a:t>
            </a:r>
            <a:r>
              <a:rPr lang="en-US" sz="2000" dirty="0"/>
              <a:t>for the Apprehension, Detention and Removal of Undocumented </a:t>
            </a:r>
            <a:r>
              <a:rPr lang="en-US" sz="2000" dirty="0" smtClean="0"/>
              <a:t>Immigrants);</a:t>
            </a:r>
            <a:endParaRPr lang="en-US" sz="2000" dirty="0"/>
          </a:p>
          <a:p>
            <a:pPr algn="just"/>
            <a:endParaRPr lang="en-US" sz="2000" dirty="0"/>
          </a:p>
          <a:p>
            <a:pPr algn="just"/>
            <a:r>
              <a:rPr lang="en-US" sz="2000" dirty="0" smtClean="0"/>
              <a:t>Present </a:t>
            </a:r>
            <a:r>
              <a:rPr lang="en-US" sz="2000" dirty="0"/>
              <a:t>no other factors that would render a grant of deferred action inappropriate; and</a:t>
            </a:r>
          </a:p>
          <a:p>
            <a:pPr algn="just"/>
            <a:endParaRPr lang="en-US" sz="2000" dirty="0"/>
          </a:p>
          <a:p>
            <a:pPr algn="just"/>
            <a:r>
              <a:rPr lang="en-US" sz="2000" dirty="0" smtClean="0"/>
              <a:t>Pass </a:t>
            </a:r>
            <a:r>
              <a:rPr lang="en-US" sz="2000" dirty="0"/>
              <a:t>a background </a:t>
            </a:r>
            <a:r>
              <a:rPr lang="en-US" sz="2000" dirty="0" smtClean="0"/>
              <a:t>check.</a:t>
            </a:r>
            <a:endParaRPr lang="en-US" sz="2000" dirty="0"/>
          </a:p>
          <a:p>
            <a:endParaRPr lang="en-US" sz="2000" dirty="0"/>
          </a:p>
          <a:p>
            <a:endParaRPr lang="en-US" sz="2000" dirty="0"/>
          </a:p>
        </p:txBody>
      </p:sp>
    </p:spTree>
    <p:extLst>
      <p:ext uri="{BB962C8B-B14F-4D97-AF65-F5344CB8AC3E}">
        <p14:creationId xmlns:p14="http://schemas.microsoft.com/office/powerpoint/2010/main" val="30710642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20000"/>
          </a:bodyPr>
          <a:lstStyle/>
          <a:p>
            <a:r>
              <a:rPr lang="en-US" dirty="0" smtClean="0"/>
              <a:t>Presented by scott R. </a:t>
            </a:r>
            <a:r>
              <a:rPr lang="en-US" dirty="0" err="1" smtClean="0"/>
              <a:t>malyk</a:t>
            </a:r>
            <a:r>
              <a:rPr lang="en-US" dirty="0" smtClean="0"/>
              <a:t>, </a:t>
            </a:r>
            <a:r>
              <a:rPr lang="en-US" dirty="0" err="1" smtClean="0"/>
              <a:t>esq.</a:t>
            </a:r>
            <a:r>
              <a:rPr lang="en-US" dirty="0" smtClean="0"/>
              <a:t> and </a:t>
            </a:r>
            <a:r>
              <a:rPr lang="en-US" dirty="0" err="1" smtClean="0"/>
              <a:t>michael</a:t>
            </a:r>
            <a:r>
              <a:rPr lang="en-US" dirty="0" smtClean="0"/>
              <a:t> </a:t>
            </a:r>
            <a:r>
              <a:rPr lang="en-US" dirty="0" err="1" smtClean="0"/>
              <a:t>noriega</a:t>
            </a:r>
            <a:r>
              <a:rPr lang="en-US" dirty="0" smtClean="0"/>
              <a:t>, Esq.</a:t>
            </a:r>
            <a:endParaRPr lang="en-US" dirty="0"/>
          </a:p>
        </p:txBody>
      </p:sp>
      <p:sp>
        <p:nvSpPr>
          <p:cNvPr id="3" name="Title 2"/>
          <p:cNvSpPr>
            <a:spLocks noGrp="1"/>
          </p:cNvSpPr>
          <p:nvPr>
            <p:ph type="ctrTitle"/>
          </p:nvPr>
        </p:nvSpPr>
        <p:spPr/>
        <p:txBody>
          <a:bodyPr/>
          <a:lstStyle/>
          <a:p>
            <a:r>
              <a:rPr lang="en-US" sz="2400" dirty="0" smtClean="0">
                <a:latin typeface="+mn-lt"/>
              </a:rPr>
              <a:t>Role of counsel in </a:t>
            </a:r>
            <a:br>
              <a:rPr lang="en-US" sz="2400" dirty="0" smtClean="0">
                <a:latin typeface="+mn-lt"/>
              </a:rPr>
            </a:br>
            <a:r>
              <a:rPr lang="en-US" sz="2400" dirty="0" err="1" smtClean="0">
                <a:latin typeface="+mn-lt"/>
              </a:rPr>
              <a:t>dapa</a:t>
            </a:r>
            <a:r>
              <a:rPr lang="en-US" sz="2400" dirty="0" smtClean="0">
                <a:latin typeface="+mn-lt"/>
              </a:rPr>
              <a:t> and </a:t>
            </a:r>
            <a:r>
              <a:rPr lang="en-US" sz="2400" dirty="0" err="1" smtClean="0">
                <a:latin typeface="+mn-lt"/>
              </a:rPr>
              <a:t>daca</a:t>
            </a:r>
            <a:r>
              <a:rPr lang="en-US" sz="2400" dirty="0" smtClean="0">
                <a:latin typeface="+mn-lt"/>
              </a:rPr>
              <a:t> cases</a:t>
            </a:r>
            <a:endParaRPr lang="en-US" sz="2400" dirty="0">
              <a:latin typeface="+mn-lt"/>
            </a:endParaRPr>
          </a:p>
        </p:txBody>
      </p:sp>
    </p:spTree>
    <p:extLst>
      <p:ext uri="{BB962C8B-B14F-4D97-AF65-F5344CB8AC3E}">
        <p14:creationId xmlns:p14="http://schemas.microsoft.com/office/powerpoint/2010/main" val="3643531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Role </a:t>
            </a:r>
            <a:r>
              <a:rPr lang="en-US" dirty="0">
                <a:latin typeface="+mn-lt"/>
              </a:rPr>
              <a:t>of Counsel for the Individual Applicant</a:t>
            </a:r>
          </a:p>
        </p:txBody>
      </p:sp>
      <p:sp>
        <p:nvSpPr>
          <p:cNvPr id="3" name="Content Placeholder 2"/>
          <p:cNvSpPr>
            <a:spLocks noGrp="1"/>
          </p:cNvSpPr>
          <p:nvPr>
            <p:ph idx="1"/>
          </p:nvPr>
        </p:nvSpPr>
        <p:spPr/>
        <p:txBody>
          <a:bodyPr/>
          <a:lstStyle/>
          <a:p>
            <a:pPr algn="just"/>
            <a:r>
              <a:rPr lang="en-US" sz="2000" dirty="0"/>
              <a:t> Is it in your client’s best interests to apply for DAPA if the client discloses that he/she has been filing tax returns using a false SSN/ITIN?  </a:t>
            </a:r>
            <a:endParaRPr lang="en-US" sz="2000" dirty="0" smtClean="0"/>
          </a:p>
          <a:p>
            <a:pPr marL="114300" indent="0" algn="just">
              <a:buNone/>
            </a:pPr>
            <a:endParaRPr lang="en-US" sz="2000" dirty="0" smtClean="0"/>
          </a:p>
          <a:p>
            <a:pPr algn="just"/>
            <a:r>
              <a:rPr lang="en-US" sz="2000" dirty="0" smtClean="0"/>
              <a:t>What </a:t>
            </a:r>
            <a:r>
              <a:rPr lang="en-US" sz="2000" dirty="0"/>
              <a:t>if your client presented false documents in connection with the I-9 process (to demonstrate work authorization) to his/her current employer? </a:t>
            </a:r>
            <a:endParaRPr lang="en-US" sz="2000" dirty="0" smtClean="0"/>
          </a:p>
          <a:p>
            <a:pPr algn="just"/>
            <a:endParaRPr lang="en-US" sz="2000" dirty="0"/>
          </a:p>
          <a:p>
            <a:pPr algn="just"/>
            <a:r>
              <a:rPr lang="en-US" sz="2000" dirty="0" smtClean="0"/>
              <a:t>What </a:t>
            </a:r>
            <a:r>
              <a:rPr lang="en-US" sz="2000" dirty="0"/>
              <a:t>if your client has a criminal record?  </a:t>
            </a:r>
            <a:endParaRPr lang="en-US" sz="2000" dirty="0" smtClean="0"/>
          </a:p>
          <a:p>
            <a:pPr algn="just"/>
            <a:endParaRPr lang="en-US" sz="2000" dirty="0"/>
          </a:p>
          <a:p>
            <a:pPr algn="just"/>
            <a:r>
              <a:rPr lang="en-US" sz="2000" dirty="0" smtClean="0"/>
              <a:t>What </a:t>
            </a:r>
            <a:r>
              <a:rPr lang="en-US" sz="2000" dirty="0"/>
              <a:t>if your client has made prior immigration filings? </a:t>
            </a:r>
            <a:endParaRPr lang="en-US" sz="2000" dirty="0" smtClean="0"/>
          </a:p>
          <a:p>
            <a:pPr algn="just"/>
            <a:endParaRPr lang="en-US" sz="2000" dirty="0"/>
          </a:p>
          <a:p>
            <a:pPr algn="just"/>
            <a:r>
              <a:rPr lang="en-US" sz="2000" dirty="0" smtClean="0"/>
              <a:t>How </a:t>
            </a:r>
            <a:r>
              <a:rPr lang="en-US" sz="2000" dirty="0"/>
              <a:t>to best advocate for your client’s best interests in the face of these issues? </a:t>
            </a:r>
          </a:p>
        </p:txBody>
      </p:sp>
    </p:spTree>
    <p:extLst>
      <p:ext uri="{BB962C8B-B14F-4D97-AF65-F5344CB8AC3E}">
        <p14:creationId xmlns:p14="http://schemas.microsoft.com/office/powerpoint/2010/main" val="1575058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Role </a:t>
            </a:r>
            <a:r>
              <a:rPr lang="en-US" dirty="0">
                <a:latin typeface="+mn-lt"/>
              </a:rPr>
              <a:t>of Counsel for the Employer</a:t>
            </a:r>
          </a:p>
        </p:txBody>
      </p:sp>
      <p:sp>
        <p:nvSpPr>
          <p:cNvPr id="3" name="Content Placeholder 2"/>
          <p:cNvSpPr>
            <a:spLocks noGrp="1"/>
          </p:cNvSpPr>
          <p:nvPr>
            <p:ph idx="1"/>
          </p:nvPr>
        </p:nvSpPr>
        <p:spPr>
          <a:xfrm>
            <a:off x="457200" y="1984612"/>
            <a:ext cx="8229600" cy="4373563"/>
          </a:xfrm>
        </p:spPr>
        <p:txBody>
          <a:bodyPr/>
          <a:lstStyle/>
          <a:p>
            <a:r>
              <a:rPr lang="en-US" sz="2000" u="sng" dirty="0" smtClean="0"/>
              <a:t>Situation</a:t>
            </a:r>
            <a:r>
              <a:rPr lang="en-US" sz="2000" dirty="0"/>
              <a:t>:   </a:t>
            </a:r>
            <a:r>
              <a:rPr lang="en-US" sz="2000" dirty="0" smtClean="0"/>
              <a:t>When employee was originally hired, he/she presented what appeared to be valid work authorization  documents.  Now the employee comes forward and says my real name is different than the one I used at the time of hire, and here is my new social security card and employment authorization document.   How do you counsel this client? </a:t>
            </a:r>
          </a:p>
          <a:p>
            <a:endParaRPr lang="en-US" sz="2000" dirty="0" smtClean="0"/>
          </a:p>
          <a:p>
            <a:r>
              <a:rPr lang="en-US" sz="2000" u="sng" dirty="0" smtClean="0"/>
              <a:t>Answer</a:t>
            </a:r>
            <a:r>
              <a:rPr lang="en-US" sz="2000" dirty="0" smtClean="0"/>
              <a:t>: fill out new Form I-9 with the employee (use original hire date in Section 2) and attach a copy of the new supporting documents with a </a:t>
            </a:r>
            <a:r>
              <a:rPr lang="en-US" sz="2000" dirty="0"/>
              <a:t>written </a:t>
            </a:r>
            <a:r>
              <a:rPr lang="en-US" sz="2000" dirty="0" smtClean="0"/>
              <a:t>explanation.  Staple all of this to a copy of the original Form I-9. </a:t>
            </a:r>
          </a:p>
          <a:p>
            <a:pPr marL="114300" indent="0">
              <a:buNone/>
            </a:pPr>
            <a:endParaRPr lang="en-US" sz="2000" dirty="0" smtClean="0"/>
          </a:p>
          <a:p>
            <a:r>
              <a:rPr lang="en-US" sz="2000" dirty="0" smtClean="0"/>
              <a:t>I-9 rules (governed by USCIS) do not require that you terminate the employee for using a false identity.</a:t>
            </a:r>
            <a:endParaRPr lang="en-US" sz="2000" dirty="0"/>
          </a:p>
        </p:txBody>
      </p:sp>
    </p:spTree>
    <p:extLst>
      <p:ext uri="{BB962C8B-B14F-4D97-AF65-F5344CB8AC3E}">
        <p14:creationId xmlns:p14="http://schemas.microsoft.com/office/powerpoint/2010/main" val="6215508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rtlCol="0"/>
          <a:lstStyle/>
          <a:p>
            <a:pPr fontAlgn="auto">
              <a:spcAft>
                <a:spcPts val="0"/>
              </a:spcAft>
              <a:buFont typeface="Arial" pitchFamily="34" charset="0"/>
              <a:buNone/>
              <a:defRPr/>
            </a:pPr>
            <a:r>
              <a:rPr lang="en-US" dirty="0" smtClean="0"/>
              <a:t>Presented By SCOTT R. MALYK, Esq.</a:t>
            </a:r>
            <a:endParaRPr lang="en-US" dirty="0"/>
          </a:p>
        </p:txBody>
      </p:sp>
      <p:sp>
        <p:nvSpPr>
          <p:cNvPr id="3" name="Title 2"/>
          <p:cNvSpPr>
            <a:spLocks noGrp="1"/>
          </p:cNvSpPr>
          <p:nvPr>
            <p:ph type="ctrTitle"/>
          </p:nvPr>
        </p:nvSpPr>
        <p:spPr>
          <a:xfrm>
            <a:off x="645080" y="3272813"/>
            <a:ext cx="6550925" cy="1219201"/>
          </a:xfrm>
        </p:spPr>
        <p:txBody>
          <a:bodyPr anchor="ctr"/>
          <a:lstStyle/>
          <a:p>
            <a:pPr fontAlgn="auto">
              <a:spcAft>
                <a:spcPts val="0"/>
              </a:spcAft>
              <a:defRPr/>
            </a:pPr>
            <a:r>
              <a:rPr lang="en-US" sz="2400" dirty="0">
                <a:latin typeface="+mn-lt"/>
              </a:rPr>
              <a:t>navigating new policies supporting U.S. high-skilled workers under President Obama’s Executive Order</a:t>
            </a:r>
          </a:p>
        </p:txBody>
      </p:sp>
    </p:spTree>
    <p:extLst>
      <p:ext uri="{BB962C8B-B14F-4D97-AF65-F5344CB8AC3E}">
        <p14:creationId xmlns:p14="http://schemas.microsoft.com/office/powerpoint/2010/main" val="3068707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570317"/>
            <a:ext cx="8261350" cy="1039812"/>
          </a:xfrm>
        </p:spPr>
        <p:txBody>
          <a:bodyPr>
            <a:noAutofit/>
          </a:bodyPr>
          <a:lstStyle/>
          <a:p>
            <a:r>
              <a:rPr lang="en-US" sz="2800" dirty="0" smtClean="0">
                <a:latin typeface="+mn-lt"/>
              </a:rPr>
              <a:t/>
            </a:r>
            <a:br>
              <a:rPr lang="en-US" sz="2800" dirty="0" smtClean="0">
                <a:latin typeface="+mn-lt"/>
              </a:rPr>
            </a:br>
            <a:r>
              <a:rPr lang="en-US" sz="2800" dirty="0">
                <a:latin typeface="+mn-lt"/>
              </a:rPr>
              <a:t>The Grant of Employment Authorization For Certain H4 spouses of H-1B Workers</a:t>
            </a:r>
            <a:br>
              <a:rPr lang="en-US" sz="2800" dirty="0">
                <a:latin typeface="+mn-lt"/>
              </a:rPr>
            </a:br>
            <a:r>
              <a:rPr lang="en-US" sz="2800" dirty="0">
                <a:latin typeface="+mn-lt"/>
              </a:rPr>
              <a:t/>
            </a:r>
            <a:br>
              <a:rPr lang="en-US" sz="2800" dirty="0">
                <a:latin typeface="+mn-lt"/>
              </a:rPr>
            </a:br>
            <a:endParaRPr lang="en-US" sz="2800" dirty="0">
              <a:latin typeface="+mn-lt"/>
            </a:endParaRPr>
          </a:p>
        </p:txBody>
      </p:sp>
      <p:sp>
        <p:nvSpPr>
          <p:cNvPr id="3" name="Content Placeholder 2"/>
          <p:cNvSpPr>
            <a:spLocks noGrp="1"/>
          </p:cNvSpPr>
          <p:nvPr>
            <p:ph idx="1"/>
          </p:nvPr>
        </p:nvSpPr>
        <p:spPr>
          <a:xfrm>
            <a:off x="288971" y="1738953"/>
            <a:ext cx="8527481" cy="5119047"/>
          </a:xfrm>
        </p:spPr>
        <p:txBody>
          <a:bodyPr/>
          <a:lstStyle/>
          <a:p>
            <a:pPr algn="just"/>
            <a:r>
              <a:rPr lang="en-US" sz="1800" dirty="0" smtClean="0"/>
              <a:t>Effective </a:t>
            </a:r>
            <a:r>
              <a:rPr lang="en-US" sz="1800" dirty="0"/>
              <a:t>May 26, 2015, DHS will extend eligibility for employment authorization to certain, qualifying H-4 spouses of H-1B workers who are in the process of seeking employment-based lawful permanent resident status in the United </a:t>
            </a:r>
            <a:r>
              <a:rPr lang="en-US" sz="1800" dirty="0" smtClean="0"/>
              <a:t>States. </a:t>
            </a:r>
          </a:p>
          <a:p>
            <a:pPr algn="just"/>
            <a:endParaRPr lang="en-US" sz="1800" dirty="0"/>
          </a:p>
          <a:p>
            <a:pPr algn="just"/>
            <a:r>
              <a:rPr lang="en-US" sz="1800" dirty="0" smtClean="0"/>
              <a:t>Eligible </a:t>
            </a:r>
            <a:r>
              <a:rPr lang="en-US" sz="1800" dirty="0"/>
              <a:t>individuals include H-4 spouses of H-1B workers who: </a:t>
            </a:r>
            <a:endParaRPr lang="en-US" sz="1800" dirty="0" smtClean="0"/>
          </a:p>
          <a:p>
            <a:pPr marL="342900" lvl="2" algn="just">
              <a:buClr>
                <a:schemeClr val="accent1"/>
              </a:buClr>
            </a:pPr>
            <a:endParaRPr lang="en-US" dirty="0"/>
          </a:p>
          <a:p>
            <a:pPr marL="708025" lvl="3" algn="just">
              <a:buClr>
                <a:schemeClr val="accent1"/>
              </a:buClr>
            </a:pPr>
            <a:r>
              <a:rPr lang="en-US" dirty="0" smtClean="0"/>
              <a:t>(</a:t>
            </a:r>
            <a:r>
              <a:rPr lang="en-US" dirty="0"/>
              <a:t>i) are the principal beneficiaries of an approved Immigrant Petition for Alien Worker (Form I-140); or </a:t>
            </a:r>
            <a:endParaRPr lang="en-US" dirty="0" smtClean="0"/>
          </a:p>
          <a:p>
            <a:pPr marL="342900" lvl="2" algn="just">
              <a:buClr>
                <a:schemeClr val="accent1"/>
              </a:buClr>
            </a:pPr>
            <a:endParaRPr lang="en-US" dirty="0" smtClean="0"/>
          </a:p>
          <a:p>
            <a:pPr marL="708025" lvl="3" algn="just">
              <a:buClr>
                <a:schemeClr val="accent1"/>
              </a:buClr>
            </a:pPr>
            <a:r>
              <a:rPr lang="en-US" dirty="0" smtClean="0"/>
              <a:t>(</a:t>
            </a:r>
            <a:r>
              <a:rPr lang="en-US" dirty="0"/>
              <a:t>ii) have been granted H-1B status (beyond 6 years) on the basis of a PERM application </a:t>
            </a:r>
            <a:r>
              <a:rPr lang="en-US" dirty="0" smtClean="0"/>
              <a:t>that </a:t>
            </a:r>
            <a:r>
              <a:rPr lang="en-US" dirty="0"/>
              <a:t>has been pending with USCIS for at least 365 days.  </a:t>
            </a:r>
            <a:endParaRPr lang="en-US" dirty="0" smtClean="0"/>
          </a:p>
          <a:p>
            <a:pPr marL="342900" lvl="2" algn="just">
              <a:buClr>
                <a:schemeClr val="accent1"/>
              </a:buClr>
            </a:pPr>
            <a:endParaRPr lang="en-US" dirty="0"/>
          </a:p>
          <a:p>
            <a:pPr marL="342900" lvl="2" algn="just">
              <a:buClr>
                <a:schemeClr val="accent1"/>
              </a:buClr>
            </a:pPr>
            <a:r>
              <a:rPr lang="en-US" dirty="0" smtClean="0"/>
              <a:t>Eligible </a:t>
            </a:r>
            <a:r>
              <a:rPr lang="en-US" dirty="0"/>
              <a:t>H-4 spouses must file an Application for Employment Authorization (Form I-765) with supporting evidence and the required USCIS filing fees.  </a:t>
            </a:r>
          </a:p>
          <a:p>
            <a:endParaRPr lang="en-US" sz="1800" dirty="0"/>
          </a:p>
        </p:txBody>
      </p:sp>
    </p:spTree>
    <p:extLst>
      <p:ext uri="{BB962C8B-B14F-4D97-AF65-F5344CB8AC3E}">
        <p14:creationId xmlns:p14="http://schemas.microsoft.com/office/powerpoint/2010/main" val="235487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38" y="4648200"/>
            <a:ext cx="6553200" cy="457200"/>
          </a:xfrm>
        </p:spPr>
        <p:txBody>
          <a:bodyPr rtlCol="0"/>
          <a:lstStyle/>
          <a:p>
            <a:pPr fontAlgn="auto">
              <a:spcAft>
                <a:spcPts val="0"/>
              </a:spcAft>
              <a:defRPr/>
            </a:pPr>
            <a:r>
              <a:rPr lang="en-US" dirty="0" smtClean="0"/>
              <a:t>Presented By </a:t>
            </a:r>
            <a:r>
              <a:rPr lang="en-US" dirty="0"/>
              <a:t>Michael Noriega, </a:t>
            </a:r>
            <a:r>
              <a:rPr lang="en-US" dirty="0" smtClean="0"/>
              <a:t>Esq.</a:t>
            </a:r>
            <a:endParaRPr lang="en-US" dirty="0"/>
          </a:p>
        </p:txBody>
      </p:sp>
      <p:sp>
        <p:nvSpPr>
          <p:cNvPr id="3" name="Title 2"/>
          <p:cNvSpPr>
            <a:spLocks noGrp="1"/>
          </p:cNvSpPr>
          <p:nvPr>
            <p:ph type="ctrTitle"/>
          </p:nvPr>
        </p:nvSpPr>
        <p:spPr>
          <a:xfrm>
            <a:off x="604838" y="3227388"/>
            <a:ext cx="6629400" cy="1219200"/>
          </a:xfrm>
        </p:spPr>
        <p:txBody>
          <a:bodyPr anchor="ctr"/>
          <a:lstStyle/>
          <a:p>
            <a:pPr fontAlgn="auto">
              <a:spcAft>
                <a:spcPts val="0"/>
              </a:spcAft>
              <a:defRPr/>
            </a:pPr>
            <a:r>
              <a:rPr lang="en-US" sz="2500" dirty="0">
                <a:latin typeface="+mn-lt"/>
              </a:rPr>
              <a:t>IMMIGRATION CONSEQUENCES OF NEW JERSEY CRIMINAL DISPOSITIONS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THE</a:t>
            </a:r>
            <a:r>
              <a:rPr lang="en-US" dirty="0">
                <a:latin typeface="+mn-lt"/>
              </a:rPr>
              <a:t> </a:t>
            </a:r>
            <a:r>
              <a:rPr lang="en-US" sz="2800" dirty="0" smtClean="0">
                <a:latin typeface="+mn-lt"/>
              </a:rPr>
              <a:t>STATISTICS</a:t>
            </a:r>
            <a:endParaRPr lang="en-US" sz="2800" dirty="0">
              <a:latin typeface="+mn-lt"/>
            </a:endParaRPr>
          </a:p>
        </p:txBody>
      </p:sp>
      <p:sp>
        <p:nvSpPr>
          <p:cNvPr id="3" name="Content Placeholder 2"/>
          <p:cNvSpPr>
            <a:spLocks noGrp="1"/>
          </p:cNvSpPr>
          <p:nvPr>
            <p:ph idx="1"/>
          </p:nvPr>
        </p:nvSpPr>
        <p:spPr>
          <a:xfrm>
            <a:off x="425450" y="1752600"/>
            <a:ext cx="8229600" cy="4373563"/>
          </a:xfrm>
        </p:spPr>
        <p:txBody>
          <a:bodyPr/>
          <a:lstStyle/>
          <a:p>
            <a:pPr algn="just" eaLnBrk="1" hangingPunct="1">
              <a:buFont typeface="Wingdings 3" pitchFamily="18" charset="2"/>
              <a:buNone/>
            </a:pPr>
            <a:r>
              <a:rPr lang="en-US" sz="2000" u="sng" dirty="0" smtClean="0"/>
              <a:t>1982</a:t>
            </a:r>
            <a:endParaRPr lang="en-US" sz="2000" u="sng" dirty="0"/>
          </a:p>
          <a:p>
            <a:pPr algn="just" eaLnBrk="1" hangingPunct="1">
              <a:buFont typeface="Wingdings 3" pitchFamily="18" charset="2"/>
              <a:buNone/>
            </a:pPr>
            <a:endParaRPr lang="en-US" sz="2000" u="sng" dirty="0"/>
          </a:p>
          <a:p>
            <a:pPr algn="just" eaLnBrk="1" hangingPunct="1">
              <a:buFont typeface="Wingdings 3" pitchFamily="18" charset="2"/>
              <a:buNone/>
            </a:pPr>
            <a:r>
              <a:rPr lang="en-US" sz="2000" dirty="0" smtClean="0"/>
              <a:t>    U.S</a:t>
            </a:r>
            <a:r>
              <a:rPr lang="en-US" sz="2000" dirty="0"/>
              <a:t>. deported </a:t>
            </a:r>
            <a:r>
              <a:rPr lang="en-US" sz="2000" u="sng" dirty="0"/>
              <a:t>413</a:t>
            </a:r>
            <a:r>
              <a:rPr lang="en-US" sz="2000" dirty="0"/>
              <a:t> people based on criminal conviction(s</a:t>
            </a:r>
            <a:r>
              <a:rPr lang="en-US" sz="2000" dirty="0" smtClean="0"/>
              <a:t>)</a:t>
            </a:r>
          </a:p>
          <a:p>
            <a:pPr algn="just" eaLnBrk="1" hangingPunct="1">
              <a:buFont typeface="Wingdings 3" pitchFamily="18" charset="2"/>
              <a:buNone/>
            </a:pPr>
            <a:endParaRPr lang="en-US" sz="2000" dirty="0"/>
          </a:p>
          <a:p>
            <a:pPr algn="just" eaLnBrk="1" hangingPunct="1">
              <a:spcBef>
                <a:spcPct val="0"/>
              </a:spcBef>
              <a:buFont typeface="Wingdings 3" pitchFamily="18" charset="2"/>
              <a:buNone/>
            </a:pPr>
            <a:r>
              <a:rPr lang="en-US" sz="2000" u="sng" dirty="0"/>
              <a:t>FY2006</a:t>
            </a:r>
          </a:p>
          <a:p>
            <a:pPr algn="just" eaLnBrk="1" hangingPunct="1">
              <a:spcBef>
                <a:spcPct val="0"/>
              </a:spcBef>
              <a:buFont typeface="Wingdings 3" pitchFamily="18" charset="2"/>
              <a:buNone/>
            </a:pPr>
            <a:endParaRPr lang="en-US" sz="2000" dirty="0"/>
          </a:p>
          <a:p>
            <a:pPr algn="just" eaLnBrk="1" hangingPunct="1">
              <a:spcBef>
                <a:spcPct val="0"/>
              </a:spcBef>
              <a:buFont typeface="Wingdings 3" pitchFamily="18" charset="2"/>
              <a:buNone/>
            </a:pPr>
            <a:r>
              <a:rPr lang="en-US" sz="2000" dirty="0" smtClean="0"/>
              <a:t>    U.S</a:t>
            </a:r>
            <a:r>
              <a:rPr lang="en-US" sz="2000" dirty="0"/>
              <a:t>. deported over </a:t>
            </a:r>
            <a:r>
              <a:rPr lang="en-US" sz="2000" u="sng" dirty="0"/>
              <a:t>103,163</a:t>
            </a:r>
            <a:r>
              <a:rPr lang="en-US" sz="2000" dirty="0"/>
              <a:t> people based on criminal grounds.</a:t>
            </a:r>
          </a:p>
          <a:p>
            <a:pPr algn="just" eaLnBrk="1" hangingPunct="1">
              <a:spcBef>
                <a:spcPct val="0"/>
              </a:spcBef>
              <a:buFont typeface="Wingdings 3" pitchFamily="18" charset="2"/>
              <a:buNone/>
            </a:pPr>
            <a:endParaRPr lang="en-US" sz="2000" u="sng" dirty="0"/>
          </a:p>
          <a:p>
            <a:pPr algn="just" eaLnBrk="1" hangingPunct="1">
              <a:spcBef>
                <a:spcPct val="0"/>
              </a:spcBef>
              <a:buFont typeface="Wingdings 3" pitchFamily="18" charset="2"/>
              <a:buNone/>
            </a:pPr>
            <a:r>
              <a:rPr lang="en-US" sz="2000" u="sng" dirty="0" smtClean="0"/>
              <a:t>FY2008</a:t>
            </a:r>
          </a:p>
          <a:p>
            <a:pPr algn="just" eaLnBrk="1" hangingPunct="1">
              <a:spcBef>
                <a:spcPct val="0"/>
              </a:spcBef>
              <a:buFont typeface="Wingdings 3" pitchFamily="18" charset="2"/>
              <a:buNone/>
            </a:pPr>
            <a:endParaRPr lang="en-US" sz="2000" u="sng" dirty="0"/>
          </a:p>
          <a:p>
            <a:pPr algn="just" eaLnBrk="1" hangingPunct="1">
              <a:spcBef>
                <a:spcPct val="0"/>
              </a:spcBef>
              <a:buFont typeface="Wingdings 3" pitchFamily="18" charset="2"/>
              <a:buNone/>
            </a:pPr>
            <a:r>
              <a:rPr lang="en-US" sz="2000" dirty="0" smtClean="0"/>
              <a:t>    U.S</a:t>
            </a:r>
            <a:r>
              <a:rPr lang="en-US" sz="2000" dirty="0"/>
              <a:t>. placed </a:t>
            </a:r>
            <a:r>
              <a:rPr lang="en-US" sz="2000" u="sng" dirty="0"/>
              <a:t>221,085</a:t>
            </a:r>
            <a:r>
              <a:rPr lang="en-US" sz="2000" dirty="0"/>
              <a:t> people into removal proceedings </a:t>
            </a:r>
            <a:r>
              <a:rPr lang="en-US" sz="2000" dirty="0" smtClean="0"/>
              <a:t>from “Criminal </a:t>
            </a:r>
            <a:r>
              <a:rPr lang="en-US" sz="2000" dirty="0"/>
              <a:t>Alien Program”</a:t>
            </a:r>
          </a:p>
          <a:p>
            <a:pPr eaLnBrk="1" hangingPunct="1">
              <a:buFont typeface="Wingdings 3" pitchFamily="18" charset="2"/>
              <a:buNone/>
            </a:pPr>
            <a:endParaRPr lang="en-US" sz="2000" dirty="0"/>
          </a:p>
          <a:p>
            <a:pPr marL="114300" indent="0" algn="ctr">
              <a:buNone/>
            </a:pPr>
            <a:endParaRPr lang="en-US" sz="2000" dirty="0"/>
          </a:p>
        </p:txBody>
      </p:sp>
    </p:spTree>
    <p:extLst>
      <p:ext uri="{BB962C8B-B14F-4D97-AF65-F5344CB8AC3E}">
        <p14:creationId xmlns:p14="http://schemas.microsoft.com/office/powerpoint/2010/main" val="22711271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entury Gothic"/>
              </a:rPr>
              <a:t>THE</a:t>
            </a:r>
            <a:r>
              <a:rPr lang="en-US" dirty="0">
                <a:latin typeface="Century Gothic"/>
              </a:rPr>
              <a:t> </a:t>
            </a:r>
            <a:r>
              <a:rPr lang="en-US" sz="2800" dirty="0">
                <a:latin typeface="Century Gothic"/>
              </a:rPr>
              <a:t>STATISTICS</a:t>
            </a:r>
            <a:endParaRPr lang="en-US" dirty="0"/>
          </a:p>
        </p:txBody>
      </p:sp>
      <p:sp>
        <p:nvSpPr>
          <p:cNvPr id="3" name="Content Placeholder 2"/>
          <p:cNvSpPr>
            <a:spLocks noGrp="1"/>
          </p:cNvSpPr>
          <p:nvPr>
            <p:ph idx="1"/>
          </p:nvPr>
        </p:nvSpPr>
        <p:spPr/>
        <p:txBody>
          <a:bodyPr/>
          <a:lstStyle/>
          <a:p>
            <a:pPr eaLnBrk="1" hangingPunct="1">
              <a:buFont typeface="Wingdings 3" pitchFamily="18" charset="2"/>
              <a:buNone/>
            </a:pPr>
            <a:r>
              <a:rPr lang="en-US" u="sng" dirty="0" smtClean="0"/>
              <a:t>2010</a:t>
            </a:r>
            <a:endParaRPr lang="en-US" u="sng" dirty="0"/>
          </a:p>
          <a:p>
            <a:pPr eaLnBrk="1" hangingPunct="1">
              <a:buFont typeface="Wingdings 3" pitchFamily="18" charset="2"/>
              <a:buNone/>
            </a:pPr>
            <a:r>
              <a:rPr lang="en-US" dirty="0"/>
              <a:t> </a:t>
            </a:r>
          </a:p>
          <a:p>
            <a:pPr lvl="1" eaLnBrk="1" hangingPunct="1">
              <a:buFont typeface="Verdana" pitchFamily="34" charset="0"/>
              <a:buNone/>
            </a:pPr>
            <a:r>
              <a:rPr lang="en-US" dirty="0"/>
              <a:t>	ICE deported </a:t>
            </a:r>
            <a:r>
              <a:rPr lang="en-US" b="1" u="sng" dirty="0"/>
              <a:t>392,862</a:t>
            </a:r>
            <a:r>
              <a:rPr lang="en-US" dirty="0"/>
              <a:t> undocumented foreigners, of whom more than </a:t>
            </a:r>
            <a:r>
              <a:rPr lang="en-US" i="1" u="sng" dirty="0"/>
              <a:t>195,000 were convicted criminals</a:t>
            </a:r>
            <a:r>
              <a:rPr lang="en-US" u="sng" dirty="0"/>
              <a:t>,</a:t>
            </a:r>
            <a:r>
              <a:rPr lang="en-US" dirty="0"/>
              <a:t> an increase of more than 23,000 deportations – including 81,000 people with criminal records – compared with 2008.</a:t>
            </a:r>
          </a:p>
          <a:p>
            <a:pPr marL="114300" indent="0">
              <a:buNone/>
            </a:pPr>
            <a:endParaRPr lang="en-US" dirty="0"/>
          </a:p>
        </p:txBody>
      </p:sp>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2011 – deportations	</a:t>
            </a:r>
          </a:p>
        </p:txBody>
      </p:sp>
      <p:sp>
        <p:nvSpPr>
          <p:cNvPr id="3" name="Content Placeholder 2"/>
          <p:cNvSpPr>
            <a:spLocks noGrp="1"/>
          </p:cNvSpPr>
          <p:nvPr>
            <p:ph idx="1"/>
          </p:nvPr>
        </p:nvSpPr>
        <p:spPr/>
        <p:txBody>
          <a:bodyPr/>
          <a:lstStyle/>
          <a:p>
            <a:pPr marL="114300" indent="0">
              <a:buNone/>
            </a:pPr>
            <a:r>
              <a:rPr lang="en-US" sz="2000" dirty="0"/>
              <a:t>US immigration target for 2011: </a:t>
            </a:r>
            <a:r>
              <a:rPr lang="en-US" sz="2000" dirty="0" smtClean="0"/>
              <a:t>404.000 deportations</a:t>
            </a:r>
            <a:r>
              <a:rPr lang="en-US" sz="2000" dirty="0"/>
              <a:t>, includes screening jails</a:t>
            </a:r>
          </a:p>
          <a:p>
            <a:endParaRPr lang="en-US" sz="2000" dirty="0"/>
          </a:p>
          <a:p>
            <a:r>
              <a:rPr lang="en-US" sz="2000" dirty="0"/>
              <a:t>In FY2011, ICE removed 396,906 foreign nationals from the U.S.  Of those, 216,698 were convicted of felonies or misdemeanors, including 1119 convicted of homicide, 5,848 convicted of sexual offenses, 44,653 convicted of drug-related crimes, and 35,927 convicted of a DUI (driving under the influence).  More than two-thirds of the remaining removals involved individuals who had recently crossed the border or repeat immigration violators.  The overall number of foreign nationals removed in FY2011 was the highest in the agency’s history. </a:t>
            </a:r>
          </a:p>
          <a:p>
            <a:endParaRPr lang="en-US" sz="2000" dirty="0"/>
          </a:p>
        </p:txBody>
      </p:sp>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rtlCol="0"/>
          <a:lstStyle/>
          <a:p>
            <a:pPr fontAlgn="auto">
              <a:spcAft>
                <a:spcPts val="0"/>
              </a:spcAft>
              <a:buFont typeface="Arial" pitchFamily="34" charset="0"/>
              <a:buNone/>
              <a:defRPr/>
            </a:pPr>
            <a:r>
              <a:rPr lang="en-US" dirty="0" smtClean="0"/>
              <a:t>Presented By SCOTT R. MALYK, Esq.</a:t>
            </a:r>
            <a:endParaRPr lang="en-US" dirty="0"/>
          </a:p>
        </p:txBody>
      </p:sp>
      <p:sp>
        <p:nvSpPr>
          <p:cNvPr id="3" name="Title 2"/>
          <p:cNvSpPr>
            <a:spLocks noGrp="1"/>
          </p:cNvSpPr>
          <p:nvPr>
            <p:ph type="ctrTitle"/>
          </p:nvPr>
        </p:nvSpPr>
        <p:spPr/>
        <p:txBody>
          <a:bodyPr anchor="ctr"/>
          <a:lstStyle/>
          <a:p>
            <a:pPr fontAlgn="auto">
              <a:spcAft>
                <a:spcPts val="0"/>
              </a:spcAft>
              <a:defRPr/>
            </a:pPr>
            <a:r>
              <a:rPr lang="en-US" sz="2500" dirty="0" smtClean="0">
                <a:latin typeface="+mn-lt"/>
              </a:rPr>
              <a:t>Deferred action for childhood arrivals (“DACA”)</a:t>
            </a:r>
            <a:endParaRPr lang="en-US" sz="2500" dirty="0">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Why Has Deportation Become So Much More Certain</a:t>
            </a:r>
          </a:p>
        </p:txBody>
      </p:sp>
      <p:sp>
        <p:nvSpPr>
          <p:cNvPr id="3" name="Content Placeholder 2"/>
          <p:cNvSpPr>
            <a:spLocks noGrp="1"/>
          </p:cNvSpPr>
          <p:nvPr>
            <p:ph idx="1"/>
          </p:nvPr>
        </p:nvSpPr>
        <p:spPr/>
        <p:txBody>
          <a:bodyPr/>
          <a:lstStyle/>
          <a:p>
            <a:pPr eaLnBrk="1" hangingPunct="1"/>
            <a:r>
              <a:rPr lang="en-US" dirty="0"/>
              <a:t>1996 Amendments to Immigration Law severe for criminal offenses</a:t>
            </a:r>
          </a:p>
          <a:p>
            <a:pPr eaLnBrk="1" hangingPunct="1">
              <a:buFont typeface="Wingdings 3" pitchFamily="18" charset="2"/>
              <a:buNone/>
            </a:pPr>
            <a:endParaRPr lang="en-US" dirty="0"/>
          </a:p>
          <a:p>
            <a:pPr eaLnBrk="1" hangingPunct="1"/>
            <a:r>
              <a:rPr lang="en-US" dirty="0"/>
              <a:t>Increased federal enforcement of these laws; and</a:t>
            </a:r>
          </a:p>
          <a:p>
            <a:pPr eaLnBrk="1" hangingPunct="1"/>
            <a:endParaRPr lang="en-US" dirty="0"/>
          </a:p>
          <a:p>
            <a:pPr eaLnBrk="1" hangingPunct="1"/>
            <a:r>
              <a:rPr lang="en-US" dirty="0"/>
              <a:t>Increased local collaboration-e.g., NJ AG 2007 Law Enforcement Directive for inquiring about immigration status of arrested persons.  </a:t>
            </a:r>
          </a:p>
          <a:p>
            <a:endParaRPr lang="en-US" dirty="0"/>
          </a:p>
        </p:txBody>
      </p:sp>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Immigration Consequences of Criminal Offenses Have Gotten Worse</a:t>
            </a:r>
          </a:p>
        </p:txBody>
      </p:sp>
      <p:sp>
        <p:nvSpPr>
          <p:cNvPr id="3" name="Content Placeholder 2"/>
          <p:cNvSpPr>
            <a:spLocks noGrp="1"/>
          </p:cNvSpPr>
          <p:nvPr>
            <p:ph idx="1"/>
          </p:nvPr>
        </p:nvSpPr>
        <p:spPr>
          <a:xfrm>
            <a:off x="211541" y="1683222"/>
            <a:ext cx="8686800" cy="4266063"/>
          </a:xfrm>
        </p:spPr>
        <p:txBody>
          <a:bodyPr/>
          <a:lstStyle/>
          <a:p>
            <a:pPr eaLnBrk="1" hangingPunct="1">
              <a:lnSpc>
                <a:spcPct val="90000"/>
              </a:lnSpc>
            </a:pPr>
            <a:r>
              <a:rPr lang="en-US" dirty="0"/>
              <a:t>Deportation – mandatory after some crimes</a:t>
            </a:r>
          </a:p>
          <a:p>
            <a:pPr eaLnBrk="1" hangingPunct="1">
              <a:lnSpc>
                <a:spcPct val="90000"/>
              </a:lnSpc>
              <a:buFont typeface="Wingdings 3" pitchFamily="18" charset="2"/>
              <a:buNone/>
            </a:pPr>
            <a:endParaRPr lang="en-US" dirty="0"/>
          </a:p>
          <a:p>
            <a:pPr eaLnBrk="1" hangingPunct="1">
              <a:lnSpc>
                <a:spcPct val="90000"/>
              </a:lnSpc>
            </a:pPr>
            <a:r>
              <a:rPr lang="en-US" dirty="0"/>
              <a:t>Detention - mandatory after some crimes</a:t>
            </a:r>
          </a:p>
          <a:p>
            <a:pPr eaLnBrk="1" hangingPunct="1">
              <a:lnSpc>
                <a:spcPct val="90000"/>
              </a:lnSpc>
              <a:buFont typeface="Wingdings 3" pitchFamily="18" charset="2"/>
              <a:buNone/>
            </a:pPr>
            <a:endParaRPr lang="en-US" dirty="0"/>
          </a:p>
          <a:p>
            <a:pPr eaLnBrk="1" hangingPunct="1">
              <a:lnSpc>
                <a:spcPct val="90000"/>
              </a:lnSpc>
            </a:pPr>
            <a:r>
              <a:rPr lang="en-US" dirty="0"/>
              <a:t>Bars after crimes – re-entry, waivers, asylum, relief from deportation</a:t>
            </a:r>
          </a:p>
          <a:p>
            <a:pPr eaLnBrk="1" hangingPunct="1">
              <a:lnSpc>
                <a:spcPct val="90000"/>
              </a:lnSpc>
              <a:buFont typeface="Wingdings 3" pitchFamily="18" charset="2"/>
              <a:buNone/>
            </a:pPr>
            <a:endParaRPr lang="en-US" dirty="0"/>
          </a:p>
          <a:p>
            <a:pPr eaLnBrk="1" hangingPunct="1">
              <a:lnSpc>
                <a:spcPct val="90000"/>
              </a:lnSpc>
            </a:pPr>
            <a:r>
              <a:rPr lang="en-US" dirty="0"/>
              <a:t>Limited judicial review of removal order.</a:t>
            </a:r>
          </a:p>
          <a:p>
            <a:pPr eaLnBrk="1" hangingPunct="1">
              <a:lnSpc>
                <a:spcPct val="90000"/>
              </a:lnSpc>
            </a:pPr>
            <a:endParaRPr lang="en-US" dirty="0"/>
          </a:p>
          <a:p>
            <a:pPr eaLnBrk="1" hangingPunct="1">
              <a:lnSpc>
                <a:spcPct val="90000"/>
              </a:lnSpc>
            </a:pPr>
            <a:r>
              <a:rPr lang="en-US" dirty="0"/>
              <a:t>Future </a:t>
            </a:r>
            <a:r>
              <a:rPr lang="en-US" dirty="0" smtClean="0"/>
              <a:t>penalties </a:t>
            </a:r>
            <a:r>
              <a:rPr lang="en-US" dirty="0"/>
              <a:t>– enhanced re-entry penalty</a:t>
            </a:r>
          </a:p>
          <a:p>
            <a:pPr eaLnBrk="1" hangingPunct="1">
              <a:lnSpc>
                <a:spcPct val="90000"/>
              </a:lnSpc>
            </a:pPr>
            <a:endParaRPr lang="en-US" dirty="0"/>
          </a:p>
          <a:p>
            <a:pPr eaLnBrk="1" hangingPunct="1">
              <a:lnSpc>
                <a:spcPct val="90000"/>
              </a:lnSpc>
            </a:pPr>
            <a:r>
              <a:rPr lang="en-US" dirty="0"/>
              <a:t>Bar to U.S. citizenship-for several years or even permanently </a:t>
            </a:r>
          </a:p>
          <a:p>
            <a:endParaRPr lang="en-US" dirty="0"/>
          </a:p>
        </p:txBody>
      </p:sp>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04364954"/>
              </p:ext>
            </p:extLst>
          </p:nvPr>
        </p:nvGraphicFramePr>
        <p:xfrm>
          <a:off x="425450" y="120669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Questions:</a:t>
            </a:r>
          </a:p>
        </p:txBody>
      </p:sp>
      <p:sp>
        <p:nvSpPr>
          <p:cNvPr id="3" name="Content Placeholder 2"/>
          <p:cNvSpPr>
            <a:spLocks noGrp="1"/>
          </p:cNvSpPr>
          <p:nvPr>
            <p:ph idx="1"/>
          </p:nvPr>
        </p:nvSpPr>
        <p:spPr>
          <a:xfrm>
            <a:off x="566382" y="1778759"/>
            <a:ext cx="8120418" cy="5139519"/>
          </a:xfrm>
        </p:spPr>
        <p:txBody>
          <a:bodyPr/>
          <a:lstStyle/>
          <a:p>
            <a:r>
              <a:rPr lang="en-US" sz="2000" dirty="0"/>
              <a:t>What are my obligations when I have a client who is not a US citizen</a:t>
            </a:r>
            <a:r>
              <a:rPr lang="en-US" sz="2000" dirty="0" smtClean="0"/>
              <a:t>?</a:t>
            </a:r>
          </a:p>
          <a:p>
            <a:pPr marL="114300" indent="0">
              <a:buNone/>
            </a:pPr>
            <a:endParaRPr lang="en-US" sz="2000" dirty="0"/>
          </a:p>
          <a:p>
            <a:r>
              <a:rPr lang="en-US" sz="2000" dirty="0"/>
              <a:t>What do I need to ask</a:t>
            </a:r>
            <a:r>
              <a:rPr lang="en-US" sz="2000" dirty="0" smtClean="0"/>
              <a:t>?</a:t>
            </a:r>
          </a:p>
          <a:p>
            <a:pPr marL="114300" indent="0">
              <a:buNone/>
            </a:pPr>
            <a:endParaRPr lang="en-US" sz="2000" dirty="0"/>
          </a:p>
          <a:p>
            <a:r>
              <a:rPr lang="en-US" sz="2000" dirty="0"/>
              <a:t>What follow up questions do I need to know once I find out their status</a:t>
            </a:r>
            <a:r>
              <a:rPr lang="en-US" sz="2000" dirty="0" smtClean="0"/>
              <a:t>?</a:t>
            </a:r>
          </a:p>
          <a:p>
            <a:pPr marL="114300" indent="0">
              <a:buNone/>
            </a:pPr>
            <a:endParaRPr lang="en-US" sz="2000" dirty="0"/>
          </a:p>
          <a:p>
            <a:r>
              <a:rPr lang="en-US" sz="2000" dirty="0"/>
              <a:t>What is the difference between a </a:t>
            </a:r>
            <a:r>
              <a:rPr lang="en-US" sz="2000" dirty="0" err="1"/>
              <a:t>greencard</a:t>
            </a:r>
            <a:r>
              <a:rPr lang="en-US" sz="2000" dirty="0"/>
              <a:t> and citizenship? </a:t>
            </a:r>
            <a:endParaRPr lang="en-US" sz="2000" dirty="0" smtClean="0"/>
          </a:p>
          <a:p>
            <a:pPr marL="114300" indent="0">
              <a:buNone/>
            </a:pPr>
            <a:endParaRPr lang="en-US" sz="2000" dirty="0"/>
          </a:p>
          <a:p>
            <a:r>
              <a:rPr lang="en-US" sz="2000" dirty="0"/>
              <a:t>What happens if the criminal matter is dismissed-does the client still face deportation? </a:t>
            </a:r>
          </a:p>
          <a:p>
            <a:endParaRPr lang="en-US" sz="2000" dirty="0"/>
          </a:p>
        </p:txBody>
      </p:sp>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Training Purpose</a:t>
            </a:r>
          </a:p>
        </p:txBody>
      </p:sp>
      <p:sp>
        <p:nvSpPr>
          <p:cNvPr id="3" name="Content Placeholder 2"/>
          <p:cNvSpPr>
            <a:spLocks noGrp="1"/>
          </p:cNvSpPr>
          <p:nvPr>
            <p:ph idx="1"/>
          </p:nvPr>
        </p:nvSpPr>
        <p:spPr/>
        <p:txBody>
          <a:bodyPr/>
          <a:lstStyle/>
          <a:p>
            <a:r>
              <a:rPr lang="en-US" dirty="0"/>
              <a:t>Review new responsibilities after Padilla v. Kentucky for Criminal Defense attorneys.</a:t>
            </a:r>
          </a:p>
          <a:p>
            <a:endParaRPr lang="en-US" dirty="0"/>
          </a:p>
          <a:p>
            <a:r>
              <a:rPr lang="en-US" dirty="0"/>
              <a:t>Immigration primer – Fundamentals. </a:t>
            </a:r>
          </a:p>
          <a:p>
            <a:endParaRPr lang="en-US" dirty="0"/>
          </a:p>
          <a:p>
            <a:r>
              <a:rPr lang="en-US" dirty="0"/>
              <a:t>How to avoid pleas and sentences that will lead to deportation.</a:t>
            </a:r>
          </a:p>
          <a:p>
            <a:endParaRPr lang="en-US" dirty="0"/>
          </a:p>
          <a:p>
            <a:r>
              <a:rPr lang="en-US" dirty="0"/>
              <a:t>From Municipal Court to Superior Court</a:t>
            </a:r>
          </a:p>
          <a:p>
            <a:endParaRPr lang="en-US" dirty="0"/>
          </a:p>
          <a:p>
            <a:endParaRPr lang="en-US" dirty="0"/>
          </a:p>
          <a:p>
            <a:endParaRPr lang="en-US" dirty="0"/>
          </a:p>
        </p:txBody>
      </p:sp>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AGENDA </a:t>
            </a:r>
          </a:p>
        </p:txBody>
      </p:sp>
      <p:sp>
        <p:nvSpPr>
          <p:cNvPr id="3" name="Content Placeholder 2"/>
          <p:cNvSpPr>
            <a:spLocks noGrp="1"/>
          </p:cNvSpPr>
          <p:nvPr>
            <p:ph idx="1"/>
          </p:nvPr>
        </p:nvSpPr>
        <p:spPr/>
        <p:txBody>
          <a:bodyPr/>
          <a:lstStyle/>
          <a:p>
            <a:pPr marL="109538" indent="0" eaLnBrk="1" hangingPunct="1">
              <a:buNone/>
            </a:pPr>
            <a:r>
              <a:rPr lang="en-US" dirty="0" smtClean="0"/>
              <a:t>i. Responsibilities </a:t>
            </a:r>
            <a:r>
              <a:rPr lang="en-US" dirty="0"/>
              <a:t>of the Criminal Defense </a:t>
            </a:r>
            <a:r>
              <a:rPr lang="en-US" dirty="0" smtClean="0"/>
              <a:t>Attorney</a:t>
            </a:r>
          </a:p>
          <a:p>
            <a:pPr marL="109538" indent="0" eaLnBrk="1" hangingPunct="1">
              <a:buNone/>
            </a:pPr>
            <a:endParaRPr lang="en-US" dirty="0"/>
          </a:p>
          <a:p>
            <a:pPr marL="109538" indent="0" eaLnBrk="1" hangingPunct="1">
              <a:buNone/>
            </a:pPr>
            <a:r>
              <a:rPr lang="en-US" dirty="0" smtClean="0"/>
              <a:t>ii. Effectively </a:t>
            </a:r>
            <a:r>
              <a:rPr lang="en-US" dirty="0"/>
              <a:t>Representing an Alien in Criminal </a:t>
            </a:r>
            <a:r>
              <a:rPr lang="en-US" dirty="0" smtClean="0"/>
              <a:t>Matters</a:t>
            </a:r>
          </a:p>
          <a:p>
            <a:pPr marL="109538" indent="0" eaLnBrk="1" hangingPunct="1">
              <a:buNone/>
            </a:pPr>
            <a:endParaRPr lang="en-US" dirty="0" smtClean="0"/>
          </a:p>
          <a:p>
            <a:pPr marL="109538" indent="0" eaLnBrk="1" hangingPunct="1">
              <a:buNone/>
            </a:pPr>
            <a:r>
              <a:rPr lang="en-US" dirty="0" smtClean="0"/>
              <a:t>iii. Consequences </a:t>
            </a:r>
            <a:r>
              <a:rPr lang="en-US" dirty="0"/>
              <a:t>beyond the criminal </a:t>
            </a:r>
            <a:r>
              <a:rPr lang="en-US" dirty="0" smtClean="0"/>
              <a:t>case</a:t>
            </a:r>
          </a:p>
          <a:p>
            <a:pPr marL="109538" indent="0" eaLnBrk="1" hangingPunct="1">
              <a:buNone/>
            </a:pPr>
            <a:endParaRPr lang="en-US" dirty="0"/>
          </a:p>
          <a:p>
            <a:pPr marL="109538" indent="0" eaLnBrk="1" hangingPunct="1">
              <a:buNone/>
            </a:pPr>
            <a:r>
              <a:rPr lang="en-US" dirty="0" smtClean="0"/>
              <a:t>iv. Resources</a:t>
            </a:r>
            <a:endParaRPr lang="en-US" dirty="0"/>
          </a:p>
          <a:p>
            <a:pPr marL="795338" indent="-685800" eaLnBrk="1" hangingPunct="1">
              <a:buFont typeface="Wingdings 3" pitchFamily="18" charset="2"/>
              <a:buNone/>
            </a:pPr>
            <a:endParaRPr lang="en-US" dirty="0"/>
          </a:p>
          <a:p>
            <a:endParaRPr lang="en-US" dirty="0"/>
          </a:p>
        </p:txBody>
      </p:sp>
    </p:spTree>
    <p:extLst>
      <p:ext uri="{BB962C8B-B14F-4D97-AF65-F5344CB8AC3E}">
        <p14:creationId xmlns:p14="http://schemas.microsoft.com/office/powerpoint/2010/main" val="1693479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Padilla and Beyond: </a:t>
            </a:r>
          </a:p>
        </p:txBody>
      </p:sp>
      <p:sp>
        <p:nvSpPr>
          <p:cNvPr id="3" name="Content Placeholder 2"/>
          <p:cNvSpPr>
            <a:spLocks noGrp="1"/>
          </p:cNvSpPr>
          <p:nvPr>
            <p:ph type="body" idx="1"/>
          </p:nvPr>
        </p:nvSpPr>
        <p:spPr>
          <a:xfrm>
            <a:off x="736456" y="4779497"/>
            <a:ext cx="7696200" cy="523783"/>
          </a:xfrm>
        </p:spPr>
        <p:txBody>
          <a:bodyPr/>
          <a:lstStyle/>
          <a:p>
            <a:pPr indent="-342900">
              <a:spcBef>
                <a:spcPct val="50000"/>
              </a:spcBef>
            </a:pPr>
            <a:r>
              <a:rPr lang="en-US" dirty="0" smtClean="0"/>
              <a:t>Defense </a:t>
            </a:r>
            <a:r>
              <a:rPr lang="en-US" dirty="0"/>
              <a:t>Counsel’s new responsibilities</a:t>
            </a:r>
          </a:p>
          <a:p>
            <a:endParaRPr lang="en-US" dirty="0"/>
          </a:p>
        </p:txBody>
      </p:sp>
    </p:spTree>
    <p:extLst>
      <p:ext uri="{BB962C8B-B14F-4D97-AF65-F5344CB8AC3E}">
        <p14:creationId xmlns:p14="http://schemas.microsoft.com/office/powerpoint/2010/main" val="25433641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Summary of Padilla </a:t>
            </a:r>
          </a:p>
        </p:txBody>
      </p:sp>
      <p:sp>
        <p:nvSpPr>
          <p:cNvPr id="3" name="Content Placeholder 2"/>
          <p:cNvSpPr>
            <a:spLocks noGrp="1"/>
          </p:cNvSpPr>
          <p:nvPr>
            <p:ph idx="1"/>
          </p:nvPr>
        </p:nvSpPr>
        <p:spPr/>
        <p:txBody>
          <a:bodyPr/>
          <a:lstStyle/>
          <a:p>
            <a:pPr>
              <a:lnSpc>
                <a:spcPct val="90000"/>
              </a:lnSpc>
            </a:pPr>
            <a:r>
              <a:rPr lang="en-US" dirty="0"/>
              <a:t>Padilla was an Lawful Permanent Resident (LPR) facing deportation for CDS offense involving Marijuana. </a:t>
            </a:r>
          </a:p>
          <a:p>
            <a:pPr>
              <a:lnSpc>
                <a:spcPct val="90000"/>
              </a:lnSpc>
            </a:pPr>
            <a:endParaRPr lang="en-US" dirty="0"/>
          </a:p>
          <a:p>
            <a:pPr>
              <a:lnSpc>
                <a:spcPct val="90000"/>
              </a:lnSpc>
            </a:pPr>
            <a:r>
              <a:rPr lang="en-US" dirty="0"/>
              <a:t>Defendant Claimed counsel:</a:t>
            </a:r>
          </a:p>
          <a:p>
            <a:pPr lvl="1">
              <a:lnSpc>
                <a:spcPct val="90000"/>
              </a:lnSpc>
            </a:pPr>
            <a:r>
              <a:rPr lang="en-US" dirty="0"/>
              <a:t>Counsel failed to properly advise of </a:t>
            </a:r>
            <a:r>
              <a:rPr lang="en-US" dirty="0" err="1"/>
              <a:t>imm</a:t>
            </a:r>
            <a:r>
              <a:rPr lang="en-US" dirty="0"/>
              <a:t> consequences.</a:t>
            </a:r>
          </a:p>
          <a:p>
            <a:pPr lvl="1">
              <a:lnSpc>
                <a:spcPct val="90000"/>
              </a:lnSpc>
            </a:pPr>
            <a:r>
              <a:rPr lang="en-US" dirty="0"/>
              <a:t>Counsel misadvised when counsel said “you’ve been in the country a long time, you don’t have to worry.”</a:t>
            </a:r>
          </a:p>
          <a:p>
            <a:pPr lvl="1">
              <a:lnSpc>
                <a:spcPct val="90000"/>
              </a:lnSpc>
              <a:buFont typeface="Verdana" pitchFamily="34" charset="0"/>
              <a:buNone/>
            </a:pPr>
            <a:endParaRPr lang="en-US" dirty="0"/>
          </a:p>
          <a:p>
            <a:pPr lvl="1">
              <a:lnSpc>
                <a:spcPct val="90000"/>
              </a:lnSpc>
              <a:buFont typeface="Verdana" pitchFamily="34" charset="0"/>
              <a:buNone/>
            </a:pPr>
            <a:r>
              <a:rPr lang="en-US" dirty="0"/>
              <a:t>Padilla claimed he relied on erroneous advice when he plead guilty, making deportation mandatory. </a:t>
            </a:r>
          </a:p>
          <a:p>
            <a:pPr marL="114300" indent="0">
              <a:buNone/>
            </a:pPr>
            <a:endParaRPr lang="en-US" dirty="0"/>
          </a:p>
        </p:txBody>
      </p:sp>
    </p:spTree>
    <p:extLst>
      <p:ext uri="{BB962C8B-B14F-4D97-AF65-F5344CB8AC3E}">
        <p14:creationId xmlns:p14="http://schemas.microsoft.com/office/powerpoint/2010/main" val="3333301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Summary of Padilla (cont.)</a:t>
            </a:r>
          </a:p>
        </p:txBody>
      </p:sp>
      <p:sp>
        <p:nvSpPr>
          <p:cNvPr id="3" name="Content Placeholder 2"/>
          <p:cNvSpPr>
            <a:spLocks noGrp="1"/>
          </p:cNvSpPr>
          <p:nvPr>
            <p:ph idx="1"/>
          </p:nvPr>
        </p:nvSpPr>
        <p:spPr/>
        <p:txBody>
          <a:bodyPr/>
          <a:lstStyle/>
          <a:p>
            <a:r>
              <a:rPr lang="en-US" dirty="0"/>
              <a:t>USSC disagreed with the Kentucky Supreme Court and agreed with Padilla’s argument that: </a:t>
            </a:r>
          </a:p>
          <a:p>
            <a:endParaRPr lang="en-US" dirty="0"/>
          </a:p>
          <a:p>
            <a:pPr lvl="1"/>
            <a:r>
              <a:rPr lang="en-US" dirty="0"/>
              <a:t>“Constitutionally competent counsel would have advised him that his conviction for drug distribution made him subject to automatic deportation.”</a:t>
            </a:r>
          </a:p>
          <a:p>
            <a:pPr lvl="1"/>
            <a:endParaRPr lang="en-US" dirty="0"/>
          </a:p>
          <a:p>
            <a:pPr lvl="1"/>
            <a:r>
              <a:rPr lang="en-US" dirty="0"/>
              <a:t>The drastic measure of deportation or removal…is now virtually inevitable for a vast number of noncitizens convicted of crimes. </a:t>
            </a:r>
          </a:p>
          <a:p>
            <a:pPr marL="114300" indent="0">
              <a:buNone/>
            </a:pPr>
            <a:endParaRPr lang="en-US" dirty="0"/>
          </a:p>
        </p:txBody>
      </p:sp>
    </p:spTree>
    <p:extLst>
      <p:ext uri="{BB962C8B-B14F-4D97-AF65-F5344CB8AC3E}">
        <p14:creationId xmlns:p14="http://schemas.microsoft.com/office/powerpoint/2010/main" val="33333014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Summary of Padilla (cont.)</a:t>
            </a:r>
          </a:p>
        </p:txBody>
      </p:sp>
      <p:sp>
        <p:nvSpPr>
          <p:cNvPr id="3" name="Content Placeholder 2"/>
          <p:cNvSpPr>
            <a:spLocks noGrp="1"/>
          </p:cNvSpPr>
          <p:nvPr>
            <p:ph idx="1"/>
          </p:nvPr>
        </p:nvSpPr>
        <p:spPr/>
        <p:txBody>
          <a:bodyPr/>
          <a:lstStyle/>
          <a:p>
            <a:r>
              <a:rPr lang="en-US" sz="2000" dirty="0"/>
              <a:t>Due to these drastic results, the Court held “that accurate legal advice for noncitizens accused of crimes has never been more important” </a:t>
            </a:r>
          </a:p>
          <a:p>
            <a:endParaRPr lang="en-US" sz="2000" dirty="0"/>
          </a:p>
          <a:p>
            <a:r>
              <a:rPr lang="en-US" sz="2000" dirty="0"/>
              <a:t>“Deportation is an integral part-indeed, sometimes the most important part-of </a:t>
            </a:r>
            <a:r>
              <a:rPr lang="en-US" sz="2000" dirty="0">
                <a:latin typeface="Century Gothic" panose="020B0502020202020204" pitchFamily="34" charset="0"/>
              </a:rPr>
              <a:t>the</a:t>
            </a:r>
            <a:r>
              <a:rPr lang="en-US" sz="2000" dirty="0"/>
              <a:t> penalty that may be imposed on noncitizen defendants who plead guilty to specified crimes.”</a:t>
            </a:r>
          </a:p>
          <a:p>
            <a:endParaRPr lang="en-US" sz="2000" dirty="0"/>
          </a:p>
          <a:p>
            <a:r>
              <a:rPr lang="en-US" sz="2000" dirty="0"/>
              <a:t>The court found that the consequences were sufficiently clear and that the attorney’s conduct therefore fell below the reasonableness standards pursuant to the Strickland analysis. </a:t>
            </a:r>
          </a:p>
          <a:p>
            <a:endParaRPr lang="en-US" sz="2000" dirty="0"/>
          </a:p>
        </p:txBody>
      </p:sp>
    </p:spTree>
    <p:extLst>
      <p:ext uri="{BB962C8B-B14F-4D97-AF65-F5344CB8AC3E}">
        <p14:creationId xmlns:p14="http://schemas.microsoft.com/office/powerpoint/2010/main" val="3333301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latin typeface="+mn-lt"/>
              </a:rPr>
              <a:t>THIS IS Executive branch policy, </a:t>
            </a:r>
            <a:br>
              <a:rPr lang="en-US" dirty="0" smtClean="0">
                <a:solidFill>
                  <a:schemeClr val="accent1">
                    <a:lumMod val="75000"/>
                  </a:schemeClr>
                </a:solidFill>
                <a:latin typeface="+mn-lt"/>
              </a:rPr>
            </a:br>
            <a:r>
              <a:rPr lang="en-US" dirty="0" smtClean="0">
                <a:solidFill>
                  <a:schemeClr val="accent1">
                    <a:lumMod val="75000"/>
                  </a:schemeClr>
                </a:solidFill>
                <a:latin typeface="+mn-lt"/>
              </a:rPr>
              <a:t>not legislation</a:t>
            </a:r>
            <a:endParaRPr lang="en-US" dirty="0">
              <a:solidFill>
                <a:schemeClr val="accent1">
                  <a:lumMod val="75000"/>
                </a:schemeClr>
              </a:solidFill>
              <a:latin typeface="+mn-lt"/>
            </a:endParaRPr>
          </a:p>
        </p:txBody>
      </p:sp>
      <p:sp>
        <p:nvSpPr>
          <p:cNvPr id="3" name="Content Placeholder 2"/>
          <p:cNvSpPr>
            <a:spLocks noGrp="1"/>
          </p:cNvSpPr>
          <p:nvPr>
            <p:ph idx="1"/>
          </p:nvPr>
        </p:nvSpPr>
        <p:spPr>
          <a:xfrm>
            <a:off x="457200" y="1866900"/>
            <a:ext cx="8229600" cy="4373563"/>
          </a:xfrm>
        </p:spPr>
        <p:txBody>
          <a:bodyPr rtlCol="0" anchor="ctr">
            <a:normAutofit/>
          </a:bodyPr>
          <a:lstStyle/>
          <a:p>
            <a:pPr fontAlgn="auto">
              <a:spcAft>
                <a:spcPts val="0"/>
              </a:spcAft>
              <a:buFont typeface="Arial" pitchFamily="34" charset="0"/>
              <a:buChar char="•"/>
              <a:defRPr/>
            </a:pPr>
            <a:r>
              <a:rPr lang="en-US" dirty="0" smtClean="0"/>
              <a:t>DACA ≠ THE DREAM ACT</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The DREAM Act, as proposed, would allow childhood arrivals to obtain green cards</a:t>
            </a:r>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smtClean="0"/>
              <a:t>DACA simply instructs the executive branch (</a:t>
            </a:r>
            <a:r>
              <a:rPr lang="en-US" i="1" dirty="0" smtClean="0"/>
              <a:t>i.e.; </a:t>
            </a:r>
            <a:r>
              <a:rPr lang="en-US" dirty="0" smtClean="0"/>
              <a:t>ICE, CBP, USCIS) how to exercise prosecutorial discretion</a:t>
            </a:r>
          </a:p>
          <a:p>
            <a:pPr marL="114300" indent="0" fontAlgn="auto">
              <a:spcAft>
                <a:spcPts val="0"/>
              </a:spcAft>
              <a:buNone/>
              <a:defRPr/>
            </a:pPr>
            <a:endParaRPr lang="en-US" dirty="0" smtClean="0"/>
          </a:p>
          <a:p>
            <a:pPr fontAlgn="auto">
              <a:spcAft>
                <a:spcPts val="0"/>
              </a:spcAft>
              <a:buFont typeface="Arial" pitchFamily="34" charset="0"/>
              <a:buChar char="•"/>
              <a:defRPr/>
            </a:pPr>
            <a:r>
              <a:rPr lang="en-US" dirty="0" smtClean="0"/>
              <a:t>Total initial applications filed ≈ 700,000 (as of 9/2014)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Impact on Criminal Defense Attorneys</a:t>
            </a:r>
          </a:p>
        </p:txBody>
      </p:sp>
      <p:sp>
        <p:nvSpPr>
          <p:cNvPr id="3" name="Content Placeholder 2"/>
          <p:cNvSpPr>
            <a:spLocks noGrp="1"/>
          </p:cNvSpPr>
          <p:nvPr>
            <p:ph idx="1"/>
          </p:nvPr>
        </p:nvSpPr>
        <p:spPr>
          <a:xfrm>
            <a:off x="457200" y="2202976"/>
            <a:ext cx="8229600" cy="4373563"/>
          </a:xfrm>
        </p:spPr>
        <p:txBody>
          <a:bodyPr/>
          <a:lstStyle/>
          <a:p>
            <a:r>
              <a:rPr lang="en-US" sz="2000" dirty="0" smtClean="0"/>
              <a:t>Advice </a:t>
            </a:r>
            <a:r>
              <a:rPr lang="en-US" sz="2000" dirty="0"/>
              <a:t>regarding immigration consequences covered by 6th Amendment because deportation is a particularly severe penalty that is intimately related to criminal process. </a:t>
            </a:r>
          </a:p>
          <a:p>
            <a:endParaRPr lang="en-US" sz="2000" dirty="0"/>
          </a:p>
          <a:p>
            <a:r>
              <a:rPr lang="en-US" sz="2000" dirty="0" smtClean="0"/>
              <a:t>Defense </a:t>
            </a:r>
            <a:r>
              <a:rPr lang="en-US" sz="2000" dirty="0"/>
              <a:t>counsel must rely on their existing professional standards for what constitutes effective assistance of counsel.</a:t>
            </a:r>
          </a:p>
          <a:p>
            <a:endParaRPr lang="en-US" sz="2000" dirty="0"/>
          </a:p>
        </p:txBody>
      </p:sp>
    </p:spTree>
    <p:extLst>
      <p:ext uri="{BB962C8B-B14F-4D97-AF65-F5344CB8AC3E}">
        <p14:creationId xmlns:p14="http://schemas.microsoft.com/office/powerpoint/2010/main" val="18857120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Impact on Criminal Defense Attorneys</a:t>
            </a:r>
          </a:p>
        </p:txBody>
      </p:sp>
      <p:sp>
        <p:nvSpPr>
          <p:cNvPr id="3" name="Content Placeholder 2"/>
          <p:cNvSpPr>
            <a:spLocks noGrp="1"/>
          </p:cNvSpPr>
          <p:nvPr>
            <p:ph idx="1"/>
          </p:nvPr>
        </p:nvSpPr>
        <p:spPr>
          <a:xfrm>
            <a:off x="457200" y="2449180"/>
            <a:ext cx="8229600" cy="4373563"/>
          </a:xfrm>
        </p:spPr>
        <p:txBody>
          <a:bodyPr/>
          <a:lstStyle/>
          <a:p>
            <a:r>
              <a:rPr lang="en-US" sz="2000" dirty="0" smtClean="0"/>
              <a:t>Criminal </a:t>
            </a:r>
            <a:r>
              <a:rPr lang="en-US" sz="2000" dirty="0"/>
              <a:t>defense counsel must provide affirmative and competent advice regarding immigration consequences; non-advice (SILENCE) is insufficient (ineffective). </a:t>
            </a:r>
          </a:p>
          <a:p>
            <a:pPr>
              <a:buFont typeface="Wingdings 3" pitchFamily="18" charset="2"/>
              <a:buNone/>
            </a:pPr>
            <a:endParaRPr lang="en-US" sz="2000" dirty="0"/>
          </a:p>
          <a:p>
            <a:r>
              <a:rPr lang="en-US" sz="2000" dirty="0" smtClean="0"/>
              <a:t>Informed </a:t>
            </a:r>
            <a:r>
              <a:rPr lang="en-US" sz="2000" dirty="0"/>
              <a:t>consideration of the immigration consequences is sanctioned as a valid tool to accomplish plea negotiations in resolving criminal matters. </a:t>
            </a:r>
          </a:p>
          <a:p>
            <a:pPr>
              <a:buFont typeface="Wingdings 3" pitchFamily="18" charset="2"/>
              <a:buNone/>
            </a:pPr>
            <a:endParaRPr lang="en-US" sz="2000" dirty="0"/>
          </a:p>
          <a:p>
            <a:pPr>
              <a:buFont typeface="Wingdings 3" pitchFamily="18" charset="2"/>
              <a:buNone/>
            </a:pPr>
            <a:endParaRPr lang="en-US" sz="2000" dirty="0"/>
          </a:p>
          <a:p>
            <a:endParaRPr lang="en-US" sz="2000" dirty="0"/>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Criminal Defense Attorney Responsibilities</a:t>
            </a:r>
          </a:p>
        </p:txBody>
      </p:sp>
      <p:sp>
        <p:nvSpPr>
          <p:cNvPr id="3" name="Content Placeholder 2"/>
          <p:cNvSpPr>
            <a:spLocks noGrp="1"/>
          </p:cNvSpPr>
          <p:nvPr>
            <p:ph idx="1"/>
          </p:nvPr>
        </p:nvSpPr>
        <p:spPr/>
        <p:txBody>
          <a:bodyPr/>
          <a:lstStyle/>
          <a:p>
            <a:pPr marL="547688" indent="-438150">
              <a:buFont typeface="Wingdings 3" pitchFamily="18" charset="2"/>
              <a:buNone/>
            </a:pPr>
            <a:r>
              <a:rPr lang="en-US" sz="2000" dirty="0"/>
              <a:t>A.	Duty to inquire about citizenship/immigration status at initial interview stage.</a:t>
            </a:r>
          </a:p>
          <a:p>
            <a:pPr marL="547688" indent="-438150">
              <a:buFont typeface="Wingdings 3" pitchFamily="18" charset="2"/>
              <a:buNone/>
            </a:pPr>
            <a:endParaRPr lang="en-US" sz="2000" dirty="0"/>
          </a:p>
          <a:p>
            <a:pPr marL="547688" indent="-438150">
              <a:buFont typeface="Wingdings 3" pitchFamily="18" charset="2"/>
              <a:buNone/>
            </a:pPr>
            <a:r>
              <a:rPr lang="en-US" sz="2000" dirty="0"/>
              <a:t>B. Duty to investigate and advise of </a:t>
            </a:r>
          </a:p>
          <a:p>
            <a:pPr marL="547688" indent="-438150">
              <a:buFont typeface="Wingdings 3" pitchFamily="18" charset="2"/>
              <a:buNone/>
            </a:pPr>
            <a:r>
              <a:rPr lang="en-US" sz="2000" dirty="0"/>
              <a:t>    immigration consequences of plea     </a:t>
            </a:r>
          </a:p>
          <a:p>
            <a:pPr marL="547688" indent="-438150">
              <a:buFont typeface="Wingdings 3" pitchFamily="18" charset="2"/>
              <a:buNone/>
            </a:pPr>
            <a:r>
              <a:rPr lang="en-US" sz="2000" dirty="0"/>
              <a:t>    alternatives</a:t>
            </a:r>
          </a:p>
          <a:p>
            <a:pPr marL="547688" indent="-438150">
              <a:buFont typeface="Wingdings 3" pitchFamily="18" charset="2"/>
              <a:buNone/>
            </a:pPr>
            <a:endParaRPr lang="en-US" sz="2000" dirty="0"/>
          </a:p>
          <a:p>
            <a:pPr marL="547688" indent="-438150">
              <a:buFont typeface="Wingdings 3" pitchFamily="18" charset="2"/>
              <a:buNone/>
            </a:pPr>
            <a:r>
              <a:rPr lang="en-US" sz="2000" dirty="0"/>
              <a:t>C. Duty to investigate and advise of    </a:t>
            </a:r>
          </a:p>
          <a:p>
            <a:pPr marL="547688" indent="-438150">
              <a:buFont typeface="Wingdings 3" pitchFamily="18" charset="2"/>
              <a:buNone/>
            </a:pPr>
            <a:r>
              <a:rPr lang="en-US" sz="2000" dirty="0"/>
              <a:t>    immigration consequences of sentencing   </a:t>
            </a:r>
          </a:p>
          <a:p>
            <a:pPr marL="547688" indent="-438150">
              <a:buFont typeface="Wingdings 3" pitchFamily="18" charset="2"/>
              <a:buNone/>
            </a:pPr>
            <a:r>
              <a:rPr lang="en-US" sz="2000" dirty="0"/>
              <a:t>    alternatives. </a:t>
            </a:r>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Impact in New Jersey: </a:t>
            </a:r>
            <a:br>
              <a:rPr lang="en-US" sz="2800" dirty="0">
                <a:latin typeface="Century Gothic" panose="020B0502020202020204" pitchFamily="34" charset="0"/>
              </a:rPr>
            </a:br>
            <a:r>
              <a:rPr lang="en-US" sz="2800" dirty="0">
                <a:latin typeface="Century Gothic" panose="020B0502020202020204" pitchFamily="34" charset="0"/>
              </a:rPr>
              <a:t>STATE V. GAITAN</a:t>
            </a:r>
          </a:p>
        </p:txBody>
      </p:sp>
      <p:sp>
        <p:nvSpPr>
          <p:cNvPr id="3" name="Content Placeholder 2"/>
          <p:cNvSpPr>
            <a:spLocks noGrp="1"/>
          </p:cNvSpPr>
          <p:nvPr>
            <p:ph idx="1"/>
          </p:nvPr>
        </p:nvSpPr>
        <p:spPr>
          <a:xfrm>
            <a:off x="232013" y="1636595"/>
            <a:ext cx="8666327" cy="4907507"/>
          </a:xfrm>
        </p:spPr>
        <p:txBody>
          <a:bodyPr/>
          <a:lstStyle/>
          <a:p>
            <a:pPr marL="114300" indent="0">
              <a:buNone/>
            </a:pPr>
            <a:r>
              <a:rPr lang="en-US" sz="1800" dirty="0"/>
              <a:t>Holding: </a:t>
            </a:r>
          </a:p>
          <a:p>
            <a:r>
              <a:rPr lang="en-US" sz="1800" dirty="0"/>
              <a:t>Padilla is a new constitutional rule-therefore not entitled to retroactive application on collateral review. (Contrary to 3rd Circuit decision in U.S. v. </a:t>
            </a:r>
            <a:r>
              <a:rPr lang="en-US" sz="1800" dirty="0" err="1"/>
              <a:t>Orozio</a:t>
            </a:r>
            <a:r>
              <a:rPr lang="en-US" sz="1800" dirty="0"/>
              <a:t>, 645 F.3d 630). </a:t>
            </a:r>
          </a:p>
          <a:p>
            <a:endParaRPr lang="en-US" sz="1800" dirty="0"/>
          </a:p>
          <a:p>
            <a:r>
              <a:rPr lang="en-US" sz="1800" dirty="0"/>
              <a:t>Although Padilla will not apply retroactively on collateral review, </a:t>
            </a:r>
            <a:r>
              <a:rPr lang="en-US" sz="1800" dirty="0" err="1"/>
              <a:t>Nuñez-Valdéz</a:t>
            </a:r>
            <a:r>
              <a:rPr lang="en-US" sz="1800" dirty="0"/>
              <a:t> did not announce a new rule and governs the standard of attorney performance in New Jersey in ineffective assistance of counsel claims on collateral review.</a:t>
            </a:r>
          </a:p>
          <a:p>
            <a:endParaRPr lang="en-US" sz="1800" dirty="0"/>
          </a:p>
          <a:p>
            <a:r>
              <a:rPr lang="en-US" sz="1800" dirty="0"/>
              <a:t>Strickland analysis still controlling standard for ineffective assistance (conduct falling below objectively reasonable standard + prejudice)</a:t>
            </a:r>
          </a:p>
          <a:p>
            <a:endParaRPr lang="en-US" sz="1800" dirty="0"/>
          </a:p>
          <a:p>
            <a:r>
              <a:rPr lang="en-US" sz="1800" dirty="0"/>
              <a:t>Padilla was not merely an application of Strickland to new facts, but an announcement that counsel must give affirmative advice about consequences outside of criminal prosecutions.</a:t>
            </a:r>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Impact in New Jersey: </a:t>
            </a:r>
            <a:br>
              <a:rPr lang="en-US" sz="2800" dirty="0">
                <a:latin typeface="Century Gothic" panose="020B0502020202020204" pitchFamily="34" charset="0"/>
              </a:rPr>
            </a:br>
            <a:r>
              <a:rPr lang="en-US" sz="2800" dirty="0">
                <a:latin typeface="Century Gothic" panose="020B0502020202020204" pitchFamily="34" charset="0"/>
              </a:rPr>
              <a:t>STATE V. GAITAN</a:t>
            </a:r>
          </a:p>
        </p:txBody>
      </p:sp>
      <p:sp>
        <p:nvSpPr>
          <p:cNvPr id="3" name="Content Placeholder 2"/>
          <p:cNvSpPr>
            <a:spLocks noGrp="1"/>
          </p:cNvSpPr>
          <p:nvPr>
            <p:ph idx="1"/>
          </p:nvPr>
        </p:nvSpPr>
        <p:spPr>
          <a:xfrm>
            <a:off x="425450" y="1957317"/>
            <a:ext cx="8229600" cy="4373563"/>
          </a:xfrm>
        </p:spPr>
        <p:txBody>
          <a:bodyPr/>
          <a:lstStyle/>
          <a:p>
            <a:pPr algn="just">
              <a:lnSpc>
                <a:spcPct val="90000"/>
              </a:lnSpc>
            </a:pPr>
            <a:r>
              <a:rPr lang="en-US" sz="2000" dirty="0"/>
              <a:t>Even if removal is not mandated, counsel must highlight</a:t>
            </a:r>
          </a:p>
          <a:p>
            <a:pPr algn="just">
              <a:lnSpc>
                <a:spcPct val="90000"/>
              </a:lnSpc>
              <a:buFont typeface="Wingdings 3" pitchFamily="18" charset="2"/>
              <a:buNone/>
            </a:pPr>
            <a:r>
              <a:rPr lang="en-US" sz="2000" dirty="0" smtClean="0"/>
              <a:t> 	for </a:t>
            </a:r>
            <a:r>
              <a:rPr lang="en-US" sz="2000" dirty="0"/>
              <a:t>noncitizen clients that entering a guilty plea will place them</a:t>
            </a:r>
          </a:p>
          <a:p>
            <a:pPr algn="just">
              <a:lnSpc>
                <a:spcPct val="90000"/>
              </a:lnSpc>
              <a:buFont typeface="Wingdings 3" pitchFamily="18" charset="2"/>
              <a:buNone/>
            </a:pPr>
            <a:r>
              <a:rPr lang="en-US" sz="2000" dirty="0" smtClean="0"/>
              <a:t>   at </a:t>
            </a:r>
            <a:r>
              <a:rPr lang="en-US" sz="2000" dirty="0"/>
              <a:t>risk of removal and that they may seek legal advice on</a:t>
            </a:r>
          </a:p>
          <a:p>
            <a:pPr algn="just">
              <a:lnSpc>
                <a:spcPct val="90000"/>
              </a:lnSpc>
              <a:buFont typeface="Wingdings 3" pitchFamily="18" charset="2"/>
              <a:buNone/>
            </a:pPr>
            <a:r>
              <a:rPr lang="en-US" sz="2000" dirty="0" smtClean="0"/>
              <a:t>    potential </a:t>
            </a:r>
            <a:r>
              <a:rPr lang="en-US" sz="2000" dirty="0"/>
              <a:t>immigration </a:t>
            </a:r>
            <a:r>
              <a:rPr lang="en-US" sz="2000" dirty="0" smtClean="0"/>
              <a:t>consequences.</a:t>
            </a:r>
          </a:p>
          <a:p>
            <a:pPr algn="just">
              <a:lnSpc>
                <a:spcPct val="90000"/>
              </a:lnSpc>
              <a:buFont typeface="Wingdings 3" pitchFamily="18" charset="2"/>
              <a:buNone/>
            </a:pPr>
            <a:endParaRPr lang="en-US" sz="2000" dirty="0"/>
          </a:p>
          <a:p>
            <a:pPr algn="just">
              <a:lnSpc>
                <a:spcPct val="90000"/>
              </a:lnSpc>
            </a:pPr>
            <a:r>
              <a:rPr lang="en-US" sz="2000" dirty="0" smtClean="0"/>
              <a:t>Finally</a:t>
            </a:r>
            <a:r>
              <a:rPr lang="en-US" sz="2000" dirty="0"/>
              <a:t>, under </a:t>
            </a:r>
            <a:r>
              <a:rPr lang="en-US" sz="2000" dirty="0" err="1"/>
              <a:t>Nuñez-Valdéz</a:t>
            </a:r>
            <a:r>
              <a:rPr lang="en-US" sz="2000" dirty="0"/>
              <a:t>, if counsel provided </a:t>
            </a:r>
            <a:r>
              <a:rPr lang="en-US" sz="2000" dirty="0" smtClean="0"/>
              <a:t>affirmatively misleading </a:t>
            </a:r>
            <a:r>
              <a:rPr lang="en-US" sz="2000" dirty="0"/>
              <a:t>advice about the removal consequences of a guilty plea, then deficiency may exist for purposes of establishing a prima facie ineffective assistance of counsel claim entitling defendant to an evidentiary hearing in a PCR proceeding.</a:t>
            </a:r>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A. Determining Immigration Status</a:t>
            </a:r>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Who is at Risk of Deportation or other Negative Immigration Consequences?</a:t>
            </a:r>
          </a:p>
        </p:txBody>
      </p:sp>
      <p:sp>
        <p:nvSpPr>
          <p:cNvPr id="3" name="Content Placeholder 2"/>
          <p:cNvSpPr>
            <a:spLocks noGrp="1"/>
          </p:cNvSpPr>
          <p:nvPr>
            <p:ph idx="1"/>
          </p:nvPr>
        </p:nvSpPr>
        <p:spPr>
          <a:xfrm>
            <a:off x="425450" y="1970964"/>
            <a:ext cx="8229600" cy="4373563"/>
          </a:xfrm>
        </p:spPr>
        <p:txBody>
          <a:bodyPr/>
          <a:lstStyle/>
          <a:p>
            <a:r>
              <a:rPr lang="en-US" sz="2000" dirty="0"/>
              <a:t>Answer:   Any non-citizen</a:t>
            </a:r>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Your client is a noncitizen if s/he was born outside the U.S. unless: </a:t>
            </a:r>
          </a:p>
        </p:txBody>
      </p:sp>
      <p:sp>
        <p:nvSpPr>
          <p:cNvPr id="3" name="Content Placeholder 2"/>
          <p:cNvSpPr>
            <a:spLocks noGrp="1"/>
          </p:cNvSpPr>
          <p:nvPr>
            <p:ph idx="1"/>
          </p:nvPr>
        </p:nvSpPr>
        <p:spPr/>
        <p:txBody>
          <a:bodyPr/>
          <a:lstStyle/>
          <a:p>
            <a:pPr marL="114300" indent="0">
              <a:buNone/>
            </a:pPr>
            <a:endParaRPr lang="en-US" sz="2000" dirty="0"/>
          </a:p>
          <a:p>
            <a:r>
              <a:rPr lang="en-US" sz="2000" dirty="0"/>
              <a:t>Born Abroad to USC parents</a:t>
            </a:r>
          </a:p>
          <a:p>
            <a:endParaRPr lang="en-US" sz="2000" dirty="0"/>
          </a:p>
          <a:p>
            <a:r>
              <a:rPr lang="en-US" sz="2000" dirty="0"/>
              <a:t>Derivative citizenship through parents; or</a:t>
            </a:r>
          </a:p>
          <a:p>
            <a:endParaRPr lang="en-US" sz="2000" dirty="0"/>
          </a:p>
          <a:p>
            <a:r>
              <a:rPr lang="en-US" sz="2000" dirty="0"/>
              <a:t>Lawful immigration and naturalization</a:t>
            </a:r>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45910" y="1689100"/>
            <a:ext cx="8093122" cy="2565400"/>
          </a:xfrm>
        </p:spPr>
        <p:txBody>
          <a:bodyPr>
            <a:normAutofit/>
          </a:bodyPr>
          <a:lstStyle/>
          <a:p>
            <a:r>
              <a:rPr lang="en-US" sz="2800" b="1" dirty="0">
                <a:latin typeface="Century Gothic" panose="020B0502020202020204" pitchFamily="34" charset="0"/>
              </a:rPr>
              <a:t>What are the various types of immigration status that a non-citizen may have?</a:t>
            </a:r>
            <a:r>
              <a:rPr lang="en-US" sz="2800" dirty="0">
                <a:latin typeface="Century Gothic" panose="020B0502020202020204" pitchFamily="34" charset="0"/>
              </a:rPr>
              <a:t/>
            </a:r>
            <a:br>
              <a:rPr lang="en-US" sz="2800" dirty="0">
                <a:latin typeface="Century Gothic" panose="020B0502020202020204" pitchFamily="34" charset="0"/>
              </a:rPr>
            </a:br>
            <a:endParaRPr lang="en-US" sz="2800" dirty="0">
              <a:latin typeface="Century Gothic" panose="020B0502020202020204" pitchFamily="34" charset="0"/>
            </a:endParaRPr>
          </a:p>
        </p:txBody>
      </p:sp>
      <p:sp>
        <p:nvSpPr>
          <p:cNvPr id="4" name="Text Placeholder 3"/>
          <p:cNvSpPr>
            <a:spLocks noGrp="1"/>
          </p:cNvSpPr>
          <p:nvPr>
            <p:ph type="body" sz="half" idx="4294967295"/>
          </p:nvPr>
        </p:nvSpPr>
        <p:spPr>
          <a:xfrm>
            <a:off x="0" y="2971800"/>
            <a:ext cx="2298700" cy="1752600"/>
          </a:xfrm>
        </p:spPr>
        <p:txBody>
          <a:bodyPr/>
          <a:lstStyle/>
          <a:p>
            <a:pPr marL="114300" indent="0">
              <a:buNone/>
            </a:pPr>
            <a:r>
              <a:rPr lang="en-US" dirty="0" smtClean="0"/>
              <a:t> </a:t>
            </a:r>
            <a:endParaRPr lang="en-US" dirty="0"/>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Immigration status-</a:t>
            </a:r>
            <a:br>
              <a:rPr lang="en-US" sz="2800" dirty="0">
                <a:latin typeface="Century Gothic" panose="020B0502020202020204" pitchFamily="34" charset="0"/>
              </a:rPr>
            </a:br>
            <a:r>
              <a:rPr lang="en-US" sz="2800" dirty="0">
                <a:latin typeface="Century Gothic" panose="020B0502020202020204" pitchFamily="34" charset="0"/>
              </a:rPr>
              <a:t>Major categories:</a:t>
            </a:r>
          </a:p>
        </p:txBody>
      </p:sp>
      <p:sp>
        <p:nvSpPr>
          <p:cNvPr id="3" name="Content Placeholder 2"/>
          <p:cNvSpPr>
            <a:spLocks noGrp="1"/>
          </p:cNvSpPr>
          <p:nvPr>
            <p:ph idx="1"/>
          </p:nvPr>
        </p:nvSpPr>
        <p:spPr/>
        <p:txBody>
          <a:bodyPr/>
          <a:lstStyle/>
          <a:p>
            <a:pPr marL="623888" indent="-514350" eaLnBrk="1" hangingPunct="1">
              <a:buFont typeface="Lucida Sans Unicode" pitchFamily="34" charset="0"/>
              <a:buAutoNum type="arabicPeriod"/>
            </a:pPr>
            <a:r>
              <a:rPr lang="en-US" sz="2000" dirty="0"/>
              <a:t>Lawful permanent resident</a:t>
            </a:r>
          </a:p>
          <a:p>
            <a:pPr marL="623888" indent="-514350" eaLnBrk="1" hangingPunct="1">
              <a:buFont typeface="Wingdings 3" pitchFamily="18" charset="2"/>
              <a:buNone/>
            </a:pPr>
            <a:r>
              <a:rPr lang="en-US" sz="2000" dirty="0"/>
              <a:t>	(LPR, or “green card” holder</a:t>
            </a:r>
            <a:r>
              <a:rPr lang="en-US" sz="2000" dirty="0" smtClean="0"/>
              <a:t>)</a:t>
            </a:r>
          </a:p>
          <a:p>
            <a:pPr marL="623888" indent="-514350" eaLnBrk="1" hangingPunct="1">
              <a:buFont typeface="Wingdings 3" pitchFamily="18" charset="2"/>
              <a:buNone/>
            </a:pPr>
            <a:endParaRPr lang="en-US" sz="2000" dirty="0"/>
          </a:p>
          <a:p>
            <a:pPr marL="623888" indent="-514350" eaLnBrk="1" hangingPunct="1">
              <a:buFont typeface="Lucida Sans Unicode" pitchFamily="34" charset="0"/>
              <a:buAutoNum type="arabicPeriod" startAt="2"/>
            </a:pPr>
            <a:r>
              <a:rPr lang="en-US" sz="2000" dirty="0"/>
              <a:t>Refugee or </a:t>
            </a:r>
            <a:r>
              <a:rPr lang="en-US" sz="2000" dirty="0" err="1" smtClean="0"/>
              <a:t>asylee</a:t>
            </a:r>
            <a:endParaRPr lang="en-US" sz="2000" dirty="0" smtClean="0"/>
          </a:p>
          <a:p>
            <a:pPr marL="623888" indent="-514350" eaLnBrk="1" hangingPunct="1">
              <a:buFont typeface="Lucida Sans Unicode" pitchFamily="34" charset="0"/>
              <a:buAutoNum type="arabicPeriod" startAt="2"/>
            </a:pPr>
            <a:endParaRPr lang="en-US" sz="2000" dirty="0"/>
          </a:p>
          <a:p>
            <a:pPr marL="623888" indent="-514350" eaLnBrk="1" hangingPunct="1">
              <a:buFont typeface="Lucida Sans Unicode" pitchFamily="34" charset="0"/>
              <a:buAutoNum type="arabicPeriod" startAt="2"/>
            </a:pPr>
            <a:r>
              <a:rPr lang="en-US" sz="2000" dirty="0"/>
              <a:t>Temporary </a:t>
            </a:r>
            <a:r>
              <a:rPr lang="en-US" sz="2000" dirty="0" smtClean="0"/>
              <a:t>visitor (on </a:t>
            </a:r>
            <a:r>
              <a:rPr lang="en-US" sz="2000" dirty="0"/>
              <a:t>student, business, or other visa</a:t>
            </a:r>
            <a:r>
              <a:rPr lang="en-US" sz="2000" dirty="0" smtClean="0"/>
              <a:t>)</a:t>
            </a:r>
          </a:p>
          <a:p>
            <a:pPr marL="109538" indent="0" eaLnBrk="1" hangingPunct="1">
              <a:buNone/>
            </a:pPr>
            <a:endParaRPr lang="en-US" sz="2000" dirty="0"/>
          </a:p>
          <a:p>
            <a:pPr marL="623888" indent="-514350" eaLnBrk="1" hangingPunct="1">
              <a:buFont typeface="Lucida Sans Unicode" pitchFamily="34" charset="0"/>
              <a:buAutoNum type="arabicPeriod" startAt="4"/>
            </a:pPr>
            <a:r>
              <a:rPr lang="en-US" sz="2000" dirty="0"/>
              <a:t>Undocumented status, (e.g., crossed the border without inspection or overstayed temporary visa admission</a:t>
            </a:r>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latin typeface="+mn-lt"/>
              </a:rPr>
              <a:t>What DACA can provide:</a:t>
            </a:r>
            <a:endParaRPr lang="en-US" dirty="0">
              <a:solidFill>
                <a:schemeClr val="accent1">
                  <a:lumMod val="75000"/>
                </a:schemeClr>
              </a:solidFill>
              <a:latin typeface="+mn-lt"/>
            </a:endParaRPr>
          </a:p>
        </p:txBody>
      </p:sp>
      <p:sp>
        <p:nvSpPr>
          <p:cNvPr id="3" name="Content Placeholder 2"/>
          <p:cNvSpPr>
            <a:spLocks noGrp="1"/>
          </p:cNvSpPr>
          <p:nvPr>
            <p:ph idx="1"/>
          </p:nvPr>
        </p:nvSpPr>
        <p:spPr>
          <a:xfrm>
            <a:off x="457200" y="2012950"/>
            <a:ext cx="8229600" cy="4373563"/>
          </a:xfrm>
        </p:spPr>
        <p:txBody>
          <a:bodyPr>
            <a:normAutofit lnSpcReduction="10000"/>
          </a:bodyPr>
          <a:lstStyle/>
          <a:p>
            <a:pPr>
              <a:lnSpc>
                <a:spcPct val="90000"/>
              </a:lnSpc>
            </a:pPr>
            <a:r>
              <a:rPr lang="en-US" dirty="0" smtClean="0"/>
              <a:t>Deferred Action (a “guarantee” that removal proceedings will not be initiated or will be closed) for a brief period – with a possibility of renewal; and</a:t>
            </a:r>
          </a:p>
          <a:p>
            <a:pPr>
              <a:lnSpc>
                <a:spcPct val="90000"/>
              </a:lnSpc>
            </a:pPr>
            <a:endParaRPr lang="en-US" sz="1800" dirty="0" smtClean="0"/>
          </a:p>
          <a:p>
            <a:pPr>
              <a:lnSpc>
                <a:spcPct val="90000"/>
              </a:lnSpc>
            </a:pPr>
            <a:r>
              <a:rPr lang="en-US" dirty="0" smtClean="0"/>
              <a:t>Issuance of Employment Authorization Document (EAD)</a:t>
            </a:r>
            <a:endParaRPr lang="en-US" sz="1800" dirty="0" smtClean="0"/>
          </a:p>
          <a:p>
            <a:pPr lvl="1">
              <a:lnSpc>
                <a:spcPct val="90000"/>
              </a:lnSpc>
            </a:pPr>
            <a:r>
              <a:rPr lang="en-US" dirty="0" smtClean="0"/>
              <a:t>Provides blanket work authorization to applicant </a:t>
            </a:r>
          </a:p>
          <a:p>
            <a:pPr lvl="1">
              <a:lnSpc>
                <a:spcPct val="90000"/>
              </a:lnSpc>
            </a:pPr>
            <a:r>
              <a:rPr lang="en-US" dirty="0" smtClean="0"/>
              <a:t>Allows applicant to obtain other important documents like Social Security Card and Driver’s License</a:t>
            </a:r>
            <a:endParaRPr lang="en-US" sz="1600" dirty="0" smtClean="0"/>
          </a:p>
          <a:p>
            <a:pPr lvl="1">
              <a:lnSpc>
                <a:spcPct val="90000"/>
              </a:lnSpc>
            </a:pPr>
            <a:r>
              <a:rPr lang="en-US" dirty="0" smtClean="0"/>
              <a:t>Available only if applicant can show economic necessity</a:t>
            </a:r>
          </a:p>
          <a:p>
            <a:pPr lvl="1">
              <a:lnSpc>
                <a:spcPct val="90000"/>
              </a:lnSpc>
            </a:pPr>
            <a:endParaRPr lang="en-US" sz="1600" dirty="0" smtClean="0"/>
          </a:p>
          <a:p>
            <a:pPr>
              <a:lnSpc>
                <a:spcPct val="90000"/>
              </a:lnSpc>
            </a:pPr>
            <a:r>
              <a:rPr lang="en-US" dirty="0" smtClean="0"/>
              <a:t>NOTE: individuals granted deferred action do NOT accrue unlawful presence for the purpose of INA 212(a)(9)(B) and (C)(i)(I)</a:t>
            </a:r>
            <a:endParaRPr lang="en-US" sz="1800" dirty="0" smtClean="0"/>
          </a:p>
          <a:p>
            <a:pPr>
              <a:lnSpc>
                <a:spcPct val="90000"/>
              </a:lnSpc>
            </a:pPr>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Summary of </a:t>
            </a:r>
            <a:r>
              <a:rPr lang="en-US" sz="2800" dirty="0" smtClean="0">
                <a:latin typeface="Century Gothic" panose="020B0502020202020204" pitchFamily="34" charset="0"/>
              </a:rPr>
              <a:t>Questions </a:t>
            </a:r>
            <a:r>
              <a:rPr lang="en-US" sz="2800" dirty="0">
                <a:latin typeface="Century Gothic" panose="020B0502020202020204" pitchFamily="34" charset="0"/>
              </a:rPr>
              <a:t>to Ask at First </a:t>
            </a:r>
            <a:r>
              <a:rPr lang="en-US" sz="2800" dirty="0" smtClean="0">
                <a:latin typeface="Century Gothic" panose="020B0502020202020204" pitchFamily="34" charset="0"/>
              </a:rPr>
              <a:t>consult</a:t>
            </a:r>
            <a:endParaRPr lang="en-US" sz="2800" dirty="0">
              <a:latin typeface="Century Gothic" panose="020B0502020202020204" pitchFamily="34" charset="0"/>
            </a:endParaRPr>
          </a:p>
        </p:txBody>
      </p:sp>
      <p:sp>
        <p:nvSpPr>
          <p:cNvPr id="3" name="Content Placeholder 2"/>
          <p:cNvSpPr>
            <a:spLocks noGrp="1"/>
          </p:cNvSpPr>
          <p:nvPr>
            <p:ph idx="1"/>
          </p:nvPr>
        </p:nvSpPr>
        <p:spPr/>
        <p:txBody>
          <a:bodyPr/>
          <a:lstStyle/>
          <a:p>
            <a:r>
              <a:rPr lang="en-US" sz="2000" dirty="0"/>
              <a:t>Place of Birth</a:t>
            </a:r>
          </a:p>
          <a:p>
            <a:r>
              <a:rPr lang="en-US" sz="2000" dirty="0"/>
              <a:t>Country of Birth (don’t assume these first two are the same)</a:t>
            </a:r>
          </a:p>
          <a:p>
            <a:r>
              <a:rPr lang="en-US" sz="2000" dirty="0"/>
              <a:t>Nationality of Parents </a:t>
            </a:r>
          </a:p>
          <a:p>
            <a:r>
              <a:rPr lang="en-US" sz="2000" dirty="0"/>
              <a:t>First entry into the US</a:t>
            </a:r>
          </a:p>
          <a:p>
            <a:r>
              <a:rPr lang="en-US" sz="2000" dirty="0"/>
              <a:t>Status at first entry</a:t>
            </a:r>
          </a:p>
          <a:p>
            <a:r>
              <a:rPr lang="en-US" sz="2000" dirty="0"/>
              <a:t>Current Status</a:t>
            </a:r>
          </a:p>
          <a:p>
            <a:r>
              <a:rPr lang="en-US" sz="2000" dirty="0"/>
              <a:t>Parents in US? Status?</a:t>
            </a:r>
          </a:p>
          <a:p>
            <a:r>
              <a:rPr lang="en-US" sz="2000" dirty="0"/>
              <a:t>Spouse?  Status?</a:t>
            </a:r>
          </a:p>
          <a:p>
            <a:r>
              <a:rPr lang="en-US" sz="2000" dirty="0"/>
              <a:t>Children? Status? </a:t>
            </a:r>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latin typeface="Century Gothic" panose="020B0502020202020204" pitchFamily="34" charset="0"/>
              </a:rPr>
              <a:t>B. Considerations </a:t>
            </a:r>
            <a:r>
              <a:rPr lang="en-US" sz="2800" dirty="0">
                <a:latin typeface="Century Gothic" panose="020B0502020202020204" pitchFamily="34" charset="0"/>
              </a:rPr>
              <a:t>Before Entering Plea For </a:t>
            </a:r>
            <a:br>
              <a:rPr lang="en-US" sz="2800" dirty="0">
                <a:latin typeface="Century Gothic" panose="020B0502020202020204" pitchFamily="34" charset="0"/>
              </a:rPr>
            </a:br>
            <a:r>
              <a:rPr lang="en-US" sz="2800" dirty="0">
                <a:latin typeface="Century Gothic" panose="020B0502020202020204" pitchFamily="34" charset="0"/>
              </a:rPr>
              <a:t>Non-citizen Client</a:t>
            </a:r>
          </a:p>
        </p:txBody>
      </p:sp>
      <p:sp>
        <p:nvSpPr>
          <p:cNvPr id="3" name="Content Placeholder 2"/>
          <p:cNvSpPr>
            <a:spLocks noGrp="1"/>
          </p:cNvSpPr>
          <p:nvPr>
            <p:ph type="body" idx="1"/>
          </p:nvPr>
        </p:nvSpPr>
        <p:spPr/>
        <p:txBody>
          <a:bodyPr>
            <a:normAutofit fontScale="55000" lnSpcReduction="20000"/>
          </a:bodyPr>
          <a:lstStyle/>
          <a:p>
            <a:pPr>
              <a:spcBef>
                <a:spcPct val="50000"/>
              </a:spcBef>
            </a:pPr>
            <a:endParaRPr lang="en-US" sz="2200" dirty="0" smtClean="0"/>
          </a:p>
          <a:p>
            <a:r>
              <a:rPr lang="en-US" sz="3200" dirty="0" smtClean="0"/>
              <a:t>Status Controls consequences</a:t>
            </a:r>
            <a:endParaRPr lang="en-US" sz="3200" dirty="0"/>
          </a:p>
        </p:txBody>
      </p:sp>
    </p:spTree>
    <p:extLst>
      <p:ext uri="{BB962C8B-B14F-4D97-AF65-F5344CB8AC3E}">
        <p14:creationId xmlns:p14="http://schemas.microsoft.com/office/powerpoint/2010/main" val="16201168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Deportability v. Inadmissibility</a:t>
            </a:r>
          </a:p>
        </p:txBody>
      </p:sp>
      <p:sp>
        <p:nvSpPr>
          <p:cNvPr id="3" name="Content Placeholder 2"/>
          <p:cNvSpPr>
            <a:spLocks noGrp="1"/>
          </p:cNvSpPr>
          <p:nvPr>
            <p:ph idx="1"/>
          </p:nvPr>
        </p:nvSpPr>
        <p:spPr/>
        <p:txBody>
          <a:bodyPr/>
          <a:lstStyle/>
          <a:p>
            <a:r>
              <a:rPr lang="en-US" dirty="0"/>
              <a:t>Deportability – alien who has been properly admitted into US has to be deemed deportable by government. </a:t>
            </a:r>
          </a:p>
          <a:p>
            <a:endParaRPr lang="en-US" dirty="0"/>
          </a:p>
          <a:p>
            <a:r>
              <a:rPr lang="en-US" dirty="0"/>
              <a:t>Inadmissibility – alien who has been neither inspected or admitted.  Certain crimes render alien “inadmissible” thereby preventing “entry, admission or adjustment” </a:t>
            </a:r>
          </a:p>
          <a:p>
            <a:endParaRPr lang="en-US" dirty="0"/>
          </a:p>
        </p:txBody>
      </p:sp>
    </p:spTree>
    <p:extLst>
      <p:ext uri="{BB962C8B-B14F-4D97-AF65-F5344CB8AC3E}">
        <p14:creationId xmlns:p14="http://schemas.microsoft.com/office/powerpoint/2010/main" val="29186650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Deportability v. Inadmissibility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0349479"/>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p:cNvPicPr>
            <a:picLocks noChangeAspect="1" noChangeArrowheads="1"/>
          </p:cNvPicPr>
          <p:nvPr/>
        </p:nvPicPr>
        <p:blipFill>
          <a:blip r:embed="rId7">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5450" y="1752600"/>
            <a:ext cx="823595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16439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Exercise </a:t>
            </a:r>
            <a:r>
              <a:rPr lang="en-US" sz="2800" dirty="0" smtClean="0">
                <a:latin typeface="Century Gothic" panose="020B0502020202020204" pitchFamily="34" charset="0"/>
              </a:rPr>
              <a:t>1</a:t>
            </a:r>
            <a:endParaRPr lang="en-US" sz="2800" dirty="0">
              <a:latin typeface="Century Gothic" panose="020B0502020202020204" pitchFamily="34" charset="0"/>
            </a:endParaRPr>
          </a:p>
        </p:txBody>
      </p:sp>
      <p:sp>
        <p:nvSpPr>
          <p:cNvPr id="3" name="Content Placeholder 2"/>
          <p:cNvSpPr>
            <a:spLocks noGrp="1"/>
          </p:cNvSpPr>
          <p:nvPr>
            <p:ph idx="1"/>
          </p:nvPr>
        </p:nvSpPr>
        <p:spPr>
          <a:xfrm>
            <a:off x="266131" y="1799230"/>
            <a:ext cx="8420669" cy="4373563"/>
          </a:xfrm>
        </p:spPr>
        <p:txBody>
          <a:bodyPr/>
          <a:lstStyle/>
          <a:p>
            <a:pPr>
              <a:buFont typeface="Wingdings 3" pitchFamily="18" charset="2"/>
              <a:buNone/>
            </a:pPr>
            <a:r>
              <a:rPr lang="en-US" dirty="0" smtClean="0"/>
              <a:t>   Angela </a:t>
            </a:r>
            <a:r>
              <a:rPr lang="en-US" dirty="0"/>
              <a:t>entered the U.S. illegally. She is </a:t>
            </a:r>
            <a:r>
              <a:rPr lang="en-US" dirty="0" smtClean="0"/>
              <a:t>now living in Trenton </a:t>
            </a:r>
            <a:r>
              <a:rPr lang="en-US" dirty="0"/>
              <a:t>and is married to a </a:t>
            </a:r>
            <a:r>
              <a:rPr lang="en-US" dirty="0" smtClean="0"/>
              <a:t>U.S. citizen </a:t>
            </a:r>
            <a:r>
              <a:rPr lang="en-US" dirty="0"/>
              <a:t>and wants to apply for lawful </a:t>
            </a:r>
            <a:r>
              <a:rPr lang="en-US" dirty="0" smtClean="0"/>
              <a:t> permanent </a:t>
            </a:r>
            <a:r>
              <a:rPr lang="en-US" dirty="0"/>
              <a:t>resident (LPR) green card.  If you </a:t>
            </a:r>
            <a:r>
              <a:rPr lang="en-US" dirty="0" smtClean="0"/>
              <a:t>represent </a:t>
            </a:r>
            <a:r>
              <a:rPr lang="en-US" dirty="0"/>
              <a:t>Angela in criminal proceedings, </a:t>
            </a:r>
            <a:r>
              <a:rPr lang="en-US" dirty="0" smtClean="0"/>
              <a:t>should </a:t>
            </a:r>
            <a:r>
              <a:rPr lang="en-US" dirty="0"/>
              <a:t>you focus primarily on avoiding criminal </a:t>
            </a:r>
            <a:r>
              <a:rPr lang="en-US" dirty="0" smtClean="0"/>
              <a:t>inadmissibility </a:t>
            </a:r>
            <a:r>
              <a:rPr lang="en-US" dirty="0"/>
              <a:t>or criminal deportability?</a:t>
            </a:r>
          </a:p>
          <a:p>
            <a:pPr marL="114300" indent="0">
              <a:buNone/>
            </a:pPr>
            <a:endParaRPr lang="en-US" dirty="0"/>
          </a:p>
        </p:txBody>
      </p:sp>
    </p:spTree>
    <p:extLst>
      <p:ext uri="{BB962C8B-B14F-4D97-AF65-F5344CB8AC3E}">
        <p14:creationId xmlns:p14="http://schemas.microsoft.com/office/powerpoint/2010/main" val="35864086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Exercise </a:t>
            </a:r>
            <a:r>
              <a:rPr lang="en-US" sz="2800" dirty="0" smtClean="0">
                <a:latin typeface="Century Gothic" panose="020B0502020202020204" pitchFamily="34" charset="0"/>
              </a:rPr>
              <a:t>1 answer</a:t>
            </a:r>
            <a:endParaRPr lang="en-US" sz="2800" dirty="0">
              <a:latin typeface="Century Gothic" panose="020B0502020202020204" pitchFamily="34" charset="0"/>
            </a:endParaRPr>
          </a:p>
        </p:txBody>
      </p:sp>
      <p:sp>
        <p:nvSpPr>
          <p:cNvPr id="3" name="Content Placeholder 2"/>
          <p:cNvSpPr>
            <a:spLocks noGrp="1"/>
          </p:cNvSpPr>
          <p:nvPr>
            <p:ph idx="1"/>
          </p:nvPr>
        </p:nvSpPr>
        <p:spPr>
          <a:xfrm>
            <a:off x="0" y="1851544"/>
            <a:ext cx="8793613" cy="4373563"/>
          </a:xfrm>
        </p:spPr>
        <p:txBody>
          <a:bodyPr/>
          <a:lstStyle/>
          <a:p>
            <a:pPr>
              <a:buFont typeface="Wingdings 3" pitchFamily="18" charset="2"/>
              <a:buNone/>
            </a:pPr>
            <a:r>
              <a:rPr lang="en-US" dirty="0" smtClean="0"/>
              <a:t>   You </a:t>
            </a:r>
            <a:r>
              <a:rPr lang="en-US" dirty="0"/>
              <a:t>should focus primarily on avoiding </a:t>
            </a:r>
            <a:r>
              <a:rPr lang="en-US" dirty="0" smtClean="0"/>
              <a:t>the </a:t>
            </a:r>
            <a:r>
              <a:rPr lang="en-US" dirty="0"/>
              <a:t>criminal inadmissibility </a:t>
            </a:r>
            <a:r>
              <a:rPr lang="en-US" dirty="0" smtClean="0"/>
              <a:t>grounds. If Angela </a:t>
            </a:r>
            <a:r>
              <a:rPr lang="en-US" dirty="0"/>
              <a:t>becomes inadmissible, she will </a:t>
            </a:r>
            <a:r>
              <a:rPr lang="en-US" dirty="0" smtClean="0"/>
              <a:t>not </a:t>
            </a:r>
            <a:r>
              <a:rPr lang="en-US" dirty="0"/>
              <a:t>be able to obtain admission as an </a:t>
            </a:r>
            <a:r>
              <a:rPr lang="en-US" dirty="0" smtClean="0"/>
              <a:t>LPR </a:t>
            </a:r>
            <a:r>
              <a:rPr lang="en-US" dirty="0"/>
              <a:t>unless she is eligible for a wavier </a:t>
            </a:r>
            <a:r>
              <a:rPr lang="en-US" dirty="0" smtClean="0"/>
              <a:t>and </a:t>
            </a:r>
            <a:r>
              <a:rPr lang="en-US" dirty="0"/>
              <a:t>a wavier is granted. </a:t>
            </a:r>
          </a:p>
          <a:p>
            <a:endParaRPr lang="en-US" dirty="0"/>
          </a:p>
        </p:txBody>
      </p:sp>
    </p:spTree>
    <p:extLst>
      <p:ext uri="{BB962C8B-B14F-4D97-AF65-F5344CB8AC3E}">
        <p14:creationId xmlns:p14="http://schemas.microsoft.com/office/powerpoint/2010/main" val="358640866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Exercise 2</a:t>
            </a:r>
          </a:p>
        </p:txBody>
      </p:sp>
      <p:sp>
        <p:nvSpPr>
          <p:cNvPr id="3" name="Content Placeholder 2"/>
          <p:cNvSpPr>
            <a:spLocks noGrp="1"/>
          </p:cNvSpPr>
          <p:nvPr>
            <p:ph idx="1"/>
          </p:nvPr>
        </p:nvSpPr>
        <p:spPr>
          <a:xfrm>
            <a:off x="234381" y="1867468"/>
            <a:ext cx="8079475" cy="4373563"/>
          </a:xfrm>
        </p:spPr>
        <p:txBody>
          <a:bodyPr/>
          <a:lstStyle/>
          <a:p>
            <a:pPr algn="just">
              <a:buFont typeface="Wingdings 3" pitchFamily="18" charset="2"/>
              <a:buNone/>
            </a:pPr>
            <a:r>
              <a:rPr lang="en-US" dirty="0" smtClean="0"/>
              <a:t>   Bernardo </a:t>
            </a:r>
            <a:r>
              <a:rPr lang="en-US" dirty="0"/>
              <a:t>is a lawful permanent resident </a:t>
            </a:r>
            <a:r>
              <a:rPr lang="en-US" dirty="0" smtClean="0"/>
              <a:t>living </a:t>
            </a:r>
            <a:r>
              <a:rPr lang="en-US" dirty="0"/>
              <a:t>in </a:t>
            </a:r>
            <a:r>
              <a:rPr lang="en-US" dirty="0" smtClean="0"/>
              <a:t>Newark. He </a:t>
            </a:r>
            <a:r>
              <a:rPr lang="en-US" dirty="0"/>
              <a:t>becomes </a:t>
            </a:r>
            <a:r>
              <a:rPr lang="en-US" dirty="0" smtClean="0"/>
              <a:t>inadmissible </a:t>
            </a:r>
            <a:r>
              <a:rPr lang="en-US" dirty="0"/>
              <a:t>(but not deportable) for </a:t>
            </a:r>
            <a:r>
              <a:rPr lang="en-US" dirty="0" smtClean="0"/>
              <a:t>criminal </a:t>
            </a:r>
            <a:r>
              <a:rPr lang="en-US" dirty="0"/>
              <a:t>conviction</a:t>
            </a:r>
            <a:r>
              <a:rPr lang="en-US" dirty="0" smtClean="0"/>
              <a:t>. </a:t>
            </a:r>
            <a:r>
              <a:rPr lang="en-US" dirty="0"/>
              <a:t>What effect does </a:t>
            </a:r>
            <a:r>
              <a:rPr lang="en-US" dirty="0" smtClean="0"/>
              <a:t>this </a:t>
            </a:r>
            <a:r>
              <a:rPr lang="en-US" dirty="0"/>
              <a:t>have on his current status? </a:t>
            </a:r>
          </a:p>
          <a:p>
            <a:endParaRPr lang="en-US" dirty="0"/>
          </a:p>
        </p:txBody>
      </p:sp>
    </p:spTree>
    <p:extLst>
      <p:ext uri="{BB962C8B-B14F-4D97-AF65-F5344CB8AC3E}">
        <p14:creationId xmlns:p14="http://schemas.microsoft.com/office/powerpoint/2010/main" val="35864086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Exercise </a:t>
            </a:r>
            <a:r>
              <a:rPr lang="en-US" sz="2800" dirty="0" smtClean="0">
                <a:latin typeface="Century Gothic" panose="020B0502020202020204" pitchFamily="34" charset="0"/>
              </a:rPr>
              <a:t>2 answer</a:t>
            </a:r>
            <a:endParaRPr lang="en-US" sz="2800" dirty="0">
              <a:latin typeface="Century Gothic" panose="020B0502020202020204" pitchFamily="34" charset="0"/>
            </a:endParaRPr>
          </a:p>
        </p:txBody>
      </p:sp>
      <p:sp>
        <p:nvSpPr>
          <p:cNvPr id="3" name="Content Placeholder 2"/>
          <p:cNvSpPr>
            <a:spLocks noGrp="1"/>
          </p:cNvSpPr>
          <p:nvPr>
            <p:ph idx="1"/>
          </p:nvPr>
        </p:nvSpPr>
        <p:spPr>
          <a:xfrm>
            <a:off x="109182" y="1826523"/>
            <a:ext cx="8475260" cy="4373563"/>
          </a:xfrm>
        </p:spPr>
        <p:txBody>
          <a:bodyPr/>
          <a:lstStyle/>
          <a:p>
            <a:pPr>
              <a:buFont typeface="Wingdings 3" pitchFamily="18" charset="2"/>
              <a:buNone/>
            </a:pPr>
            <a:r>
              <a:rPr lang="en-US" dirty="0" smtClean="0"/>
              <a:t>   Nothing</a:t>
            </a:r>
            <a:r>
              <a:rPr lang="en-US" dirty="0"/>
              <a:t>.  As Bernardo is already </a:t>
            </a:r>
            <a:r>
              <a:rPr lang="en-US" dirty="0" smtClean="0"/>
              <a:t>lawfully </a:t>
            </a:r>
            <a:r>
              <a:rPr lang="en-US" dirty="0"/>
              <a:t>admitted, he does not lose his </a:t>
            </a:r>
            <a:r>
              <a:rPr lang="en-US" dirty="0" smtClean="0"/>
              <a:t>current </a:t>
            </a:r>
            <a:r>
              <a:rPr lang="en-US" dirty="0"/>
              <a:t>status unless he becomes </a:t>
            </a:r>
            <a:r>
              <a:rPr lang="en-US" dirty="0" smtClean="0"/>
              <a:t>deportable</a:t>
            </a:r>
            <a:r>
              <a:rPr lang="en-US" dirty="0"/>
              <a:t>.  </a:t>
            </a:r>
          </a:p>
          <a:p>
            <a:endParaRPr lang="en-US" dirty="0"/>
          </a:p>
        </p:txBody>
      </p:sp>
    </p:spTree>
    <p:extLst>
      <p:ext uri="{BB962C8B-B14F-4D97-AF65-F5344CB8AC3E}">
        <p14:creationId xmlns:p14="http://schemas.microsoft.com/office/powerpoint/2010/main" val="217363408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Exercise </a:t>
            </a:r>
            <a:r>
              <a:rPr lang="en-US" sz="2800" dirty="0" smtClean="0">
                <a:latin typeface="Century Gothic" panose="020B0502020202020204" pitchFamily="34" charset="0"/>
              </a:rPr>
              <a:t>3</a:t>
            </a:r>
            <a:endParaRPr lang="en-US" sz="2800" dirty="0">
              <a:latin typeface="Century Gothic" panose="020B0502020202020204" pitchFamily="34" charset="0"/>
            </a:endParaRPr>
          </a:p>
        </p:txBody>
      </p:sp>
      <p:sp>
        <p:nvSpPr>
          <p:cNvPr id="3" name="Content Placeholder 2"/>
          <p:cNvSpPr>
            <a:spLocks noGrp="1"/>
          </p:cNvSpPr>
          <p:nvPr>
            <p:ph idx="1"/>
          </p:nvPr>
        </p:nvSpPr>
        <p:spPr>
          <a:xfrm>
            <a:off x="288973" y="1834486"/>
            <a:ext cx="8261350" cy="4373563"/>
          </a:xfrm>
        </p:spPr>
        <p:txBody>
          <a:bodyPr/>
          <a:lstStyle/>
          <a:p>
            <a:pPr>
              <a:buFont typeface="Wingdings 3" pitchFamily="18" charset="2"/>
              <a:buNone/>
            </a:pPr>
            <a:r>
              <a:rPr lang="en-US" dirty="0" smtClean="0"/>
              <a:t>   Bernardo </a:t>
            </a:r>
            <a:r>
              <a:rPr lang="en-US" dirty="0"/>
              <a:t>(the lawful permanent </a:t>
            </a:r>
            <a:r>
              <a:rPr lang="en-US" dirty="0" smtClean="0"/>
              <a:t>resident </a:t>
            </a:r>
            <a:r>
              <a:rPr lang="en-US" dirty="0"/>
              <a:t>from Newark) urgently wants </a:t>
            </a:r>
            <a:r>
              <a:rPr lang="en-US" dirty="0" smtClean="0"/>
              <a:t>to </a:t>
            </a:r>
            <a:r>
              <a:rPr lang="en-US" dirty="0"/>
              <a:t>see his dying mother in </a:t>
            </a:r>
            <a:r>
              <a:rPr lang="en-US" dirty="0" smtClean="0"/>
              <a:t>Panama. What </a:t>
            </a:r>
            <a:r>
              <a:rPr lang="en-US" dirty="0"/>
              <a:t>problem does his being </a:t>
            </a:r>
            <a:r>
              <a:rPr lang="en-US" dirty="0" smtClean="0"/>
              <a:t>inadmissible </a:t>
            </a:r>
            <a:r>
              <a:rPr lang="en-US" dirty="0"/>
              <a:t>for crime pose now?</a:t>
            </a:r>
          </a:p>
          <a:p>
            <a:endParaRPr lang="en-US" dirty="0"/>
          </a:p>
        </p:txBody>
      </p:sp>
    </p:spTree>
    <p:extLst>
      <p:ext uri="{BB962C8B-B14F-4D97-AF65-F5344CB8AC3E}">
        <p14:creationId xmlns:p14="http://schemas.microsoft.com/office/powerpoint/2010/main" val="21736340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entury Gothic" panose="020B0502020202020204" pitchFamily="34" charset="0"/>
              </a:rPr>
              <a:t>Exercise </a:t>
            </a:r>
            <a:r>
              <a:rPr lang="en-US" sz="2800" dirty="0" smtClean="0">
                <a:latin typeface="Century Gothic" panose="020B0502020202020204" pitchFamily="34" charset="0"/>
              </a:rPr>
              <a:t>3 answer</a:t>
            </a:r>
            <a:endParaRPr lang="en-US" sz="2800" dirty="0">
              <a:latin typeface="Century Gothic" panose="020B0502020202020204" pitchFamily="34" charset="0"/>
            </a:endParaRPr>
          </a:p>
        </p:txBody>
      </p:sp>
      <p:sp>
        <p:nvSpPr>
          <p:cNvPr id="3" name="Content Placeholder 2"/>
          <p:cNvSpPr>
            <a:spLocks noGrp="1"/>
          </p:cNvSpPr>
          <p:nvPr>
            <p:ph idx="1"/>
          </p:nvPr>
        </p:nvSpPr>
        <p:spPr>
          <a:xfrm>
            <a:off x="0" y="1812877"/>
            <a:ext cx="8686800" cy="4373563"/>
          </a:xfrm>
        </p:spPr>
        <p:txBody>
          <a:bodyPr/>
          <a:lstStyle/>
          <a:p>
            <a:pPr algn="just">
              <a:buFont typeface="Wingdings 3" pitchFamily="18" charset="2"/>
              <a:buNone/>
            </a:pPr>
            <a:r>
              <a:rPr lang="en-US" dirty="0" smtClean="0"/>
              <a:t>   If </a:t>
            </a:r>
            <a:r>
              <a:rPr lang="en-US" dirty="0"/>
              <a:t>Bernardo leaves the U.S., he will be </a:t>
            </a:r>
            <a:r>
              <a:rPr lang="en-US" dirty="0" smtClean="0"/>
              <a:t>considered </a:t>
            </a:r>
            <a:r>
              <a:rPr lang="en-US" dirty="0"/>
              <a:t>to be seeking new admission </a:t>
            </a:r>
            <a:r>
              <a:rPr lang="en-US" dirty="0" smtClean="0"/>
              <a:t>upon </a:t>
            </a:r>
            <a:r>
              <a:rPr lang="en-US" dirty="0"/>
              <a:t>his return.  He will be refused </a:t>
            </a:r>
            <a:r>
              <a:rPr lang="en-US" dirty="0" smtClean="0"/>
              <a:t>admission </a:t>
            </a:r>
            <a:r>
              <a:rPr lang="en-US" dirty="0"/>
              <a:t>and lose his status, unless a </a:t>
            </a:r>
            <a:r>
              <a:rPr lang="en-US" dirty="0" smtClean="0"/>
              <a:t>waiver </a:t>
            </a:r>
            <a:r>
              <a:rPr lang="en-US" dirty="0"/>
              <a:t>is available and the government </a:t>
            </a:r>
            <a:r>
              <a:rPr lang="en-US" dirty="0" smtClean="0"/>
              <a:t>grants </a:t>
            </a:r>
            <a:r>
              <a:rPr lang="en-US" dirty="0"/>
              <a:t>it.  Thus, </a:t>
            </a:r>
            <a:r>
              <a:rPr lang="en-US" dirty="0" smtClean="0"/>
              <a:t>a defense </a:t>
            </a:r>
            <a:r>
              <a:rPr lang="en-US" dirty="0"/>
              <a:t>lawyer should </a:t>
            </a:r>
            <a:r>
              <a:rPr lang="en-US" dirty="0" smtClean="0"/>
              <a:t>warn </a:t>
            </a:r>
            <a:r>
              <a:rPr lang="en-US" dirty="0"/>
              <a:t>Bernardo of the risk of travel outside </a:t>
            </a:r>
            <a:r>
              <a:rPr lang="en-US" dirty="0" smtClean="0"/>
              <a:t>the </a:t>
            </a:r>
            <a:r>
              <a:rPr lang="en-US" dirty="0"/>
              <a:t>U.S. </a:t>
            </a:r>
          </a:p>
          <a:p>
            <a:endParaRPr lang="en-US" dirty="0"/>
          </a:p>
        </p:txBody>
      </p:sp>
    </p:spTree>
    <p:extLst>
      <p:ext uri="{BB962C8B-B14F-4D97-AF65-F5344CB8AC3E}">
        <p14:creationId xmlns:p14="http://schemas.microsoft.com/office/powerpoint/2010/main" val="2173634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accent1">
                    <a:lumMod val="75000"/>
                  </a:schemeClr>
                </a:solidFill>
                <a:latin typeface="+mn-lt"/>
              </a:rPr>
              <a:t>What DACA Does Not Provide:</a:t>
            </a:r>
            <a:endParaRPr lang="en-US" dirty="0">
              <a:solidFill>
                <a:schemeClr val="accent1">
                  <a:lumMod val="75000"/>
                </a:schemeClr>
              </a:solidFill>
              <a:latin typeface="+mn-lt"/>
            </a:endParaRPr>
          </a:p>
        </p:txBody>
      </p:sp>
      <p:sp>
        <p:nvSpPr>
          <p:cNvPr id="18434" name="Content Placeholder 2"/>
          <p:cNvSpPr>
            <a:spLocks noGrp="1"/>
          </p:cNvSpPr>
          <p:nvPr>
            <p:ph idx="1"/>
          </p:nvPr>
        </p:nvSpPr>
        <p:spPr/>
        <p:txBody>
          <a:bodyPr anchor="ctr"/>
          <a:lstStyle/>
          <a:p>
            <a:r>
              <a:rPr lang="en-US" dirty="0" smtClean="0"/>
              <a:t>DACA does not confer a lawful immigration status upon an applicant</a:t>
            </a:r>
          </a:p>
          <a:p>
            <a:endParaRPr lang="en-US" dirty="0" smtClean="0"/>
          </a:p>
          <a:p>
            <a:r>
              <a:rPr lang="en-US" dirty="0" smtClean="0"/>
              <a:t>DACA does not alter existing immigration status</a:t>
            </a:r>
          </a:p>
          <a:p>
            <a:endParaRPr lang="en-US" dirty="0" smtClean="0"/>
          </a:p>
          <a:p>
            <a:r>
              <a:rPr lang="en-US" dirty="0" smtClean="0"/>
              <a:t>DACA does not provide a “pathway to citizenship”</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Criminal Grounds of Inadmissibility</a:t>
            </a:r>
          </a:p>
        </p:txBody>
      </p:sp>
      <p:sp>
        <p:nvSpPr>
          <p:cNvPr id="3" name="Content Placeholder 2"/>
          <p:cNvSpPr>
            <a:spLocks noGrp="1"/>
          </p:cNvSpPr>
          <p:nvPr>
            <p:ph idx="1"/>
          </p:nvPr>
        </p:nvSpPr>
        <p:spPr/>
        <p:txBody>
          <a:bodyPr/>
          <a:lstStyle/>
          <a:p>
            <a:r>
              <a:rPr lang="en-US" dirty="0"/>
              <a:t>Controlled substance </a:t>
            </a:r>
            <a:r>
              <a:rPr lang="en-US" dirty="0" smtClean="0"/>
              <a:t>offense</a:t>
            </a:r>
          </a:p>
          <a:p>
            <a:pPr marL="114300" indent="0">
              <a:buNone/>
            </a:pPr>
            <a:endParaRPr lang="en-US" dirty="0"/>
          </a:p>
          <a:p>
            <a:r>
              <a:rPr lang="en-US" dirty="0"/>
              <a:t>Crime involving moral turpitude (CIMT</a:t>
            </a:r>
            <a:r>
              <a:rPr lang="en-US" dirty="0" smtClean="0"/>
              <a:t>)</a:t>
            </a:r>
            <a:endParaRPr lang="en-US" dirty="0"/>
          </a:p>
          <a:p>
            <a:pPr lvl="1"/>
            <a:r>
              <a:rPr lang="en-US" dirty="0" smtClean="0"/>
              <a:t>Petty </a:t>
            </a:r>
            <a:r>
              <a:rPr lang="en-US" dirty="0"/>
              <a:t>offense exception: for 1CIMT if maximum possible penalty does not exceed one year of imprisonment and actual penalty does not exceed six months of </a:t>
            </a:r>
            <a:r>
              <a:rPr lang="en-US" dirty="0" smtClean="0"/>
              <a:t>imprisonment</a:t>
            </a:r>
          </a:p>
          <a:p>
            <a:pPr marL="411163" lvl="1" indent="0">
              <a:buNone/>
            </a:pPr>
            <a:endParaRPr lang="en-US" dirty="0"/>
          </a:p>
          <a:p>
            <a:r>
              <a:rPr lang="en-US" dirty="0" smtClean="0"/>
              <a:t>Prostitution</a:t>
            </a:r>
          </a:p>
          <a:p>
            <a:pPr marL="114300" indent="0">
              <a:buNone/>
            </a:pPr>
            <a:endParaRPr lang="en-US" dirty="0"/>
          </a:p>
          <a:p>
            <a:r>
              <a:rPr lang="en-US" dirty="0"/>
              <a:t>2 or more offenses with aggregated sentence of 5 years or more</a:t>
            </a:r>
          </a:p>
          <a:p>
            <a:pPr marL="114300" indent="0">
              <a:buNone/>
            </a:pPr>
            <a:endParaRPr lang="en-US" dirty="0"/>
          </a:p>
        </p:txBody>
      </p:sp>
    </p:spTree>
    <p:extLst>
      <p:ext uri="{BB962C8B-B14F-4D97-AF65-F5344CB8AC3E}">
        <p14:creationId xmlns:p14="http://schemas.microsoft.com/office/powerpoint/2010/main" val="23566646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Criminal Grounds of Deportability</a:t>
            </a:r>
          </a:p>
        </p:txBody>
      </p:sp>
      <p:sp>
        <p:nvSpPr>
          <p:cNvPr id="3" name="Content Placeholder 2"/>
          <p:cNvSpPr>
            <a:spLocks noGrp="1"/>
          </p:cNvSpPr>
          <p:nvPr>
            <p:ph idx="1"/>
          </p:nvPr>
        </p:nvSpPr>
        <p:spPr>
          <a:xfrm>
            <a:off x="293426" y="1643418"/>
            <a:ext cx="8727744" cy="4373563"/>
          </a:xfrm>
        </p:spPr>
        <p:txBody>
          <a:bodyPr/>
          <a:lstStyle/>
          <a:p>
            <a:r>
              <a:rPr lang="en-US" dirty="0"/>
              <a:t>Controlled substance </a:t>
            </a:r>
            <a:r>
              <a:rPr lang="en-US" dirty="0" smtClean="0"/>
              <a:t>offense</a:t>
            </a:r>
          </a:p>
          <a:p>
            <a:pPr lvl="1"/>
            <a:r>
              <a:rPr lang="en-US" dirty="0" smtClean="0"/>
              <a:t>(30 </a:t>
            </a:r>
            <a:r>
              <a:rPr lang="en-US" dirty="0"/>
              <a:t>grams marijuana possession exception) </a:t>
            </a:r>
            <a:endParaRPr lang="en-US" dirty="0" smtClean="0"/>
          </a:p>
          <a:p>
            <a:pPr marL="411163" lvl="1" indent="0">
              <a:buNone/>
            </a:pPr>
            <a:endParaRPr lang="en-US" dirty="0"/>
          </a:p>
          <a:p>
            <a:r>
              <a:rPr lang="en-US" dirty="0"/>
              <a:t>Crime involving moral turpitude (CIMT</a:t>
            </a:r>
            <a:r>
              <a:rPr lang="en-US" dirty="0" smtClean="0"/>
              <a:t>)</a:t>
            </a:r>
          </a:p>
          <a:p>
            <a:pPr lvl="1"/>
            <a:r>
              <a:rPr lang="en-US" dirty="0" smtClean="0"/>
              <a:t>(</a:t>
            </a:r>
            <a:r>
              <a:rPr lang="en-US" dirty="0"/>
              <a:t>1 CIMT within five years of admission, or 2 CIMTs at any time)  </a:t>
            </a:r>
            <a:endParaRPr lang="en-US" dirty="0" smtClean="0"/>
          </a:p>
          <a:p>
            <a:pPr marL="411163" lvl="1" indent="0">
              <a:buNone/>
            </a:pPr>
            <a:endParaRPr lang="en-US" dirty="0"/>
          </a:p>
          <a:p>
            <a:r>
              <a:rPr lang="en-US" dirty="0"/>
              <a:t>Firearm </a:t>
            </a:r>
            <a:r>
              <a:rPr lang="en-US" dirty="0" smtClean="0"/>
              <a:t>offense</a:t>
            </a:r>
          </a:p>
          <a:p>
            <a:pPr marL="114300" indent="0">
              <a:buNone/>
            </a:pPr>
            <a:endParaRPr lang="en-US" dirty="0"/>
          </a:p>
          <a:p>
            <a:r>
              <a:rPr lang="en-US" dirty="0"/>
              <a:t>Crime of domestic violence, stalking, crime against children, or violation of protection </a:t>
            </a:r>
            <a:r>
              <a:rPr lang="en-US" dirty="0" smtClean="0"/>
              <a:t>order</a:t>
            </a:r>
          </a:p>
          <a:p>
            <a:pPr marL="114300" indent="0">
              <a:buNone/>
            </a:pPr>
            <a:endParaRPr lang="en-US" dirty="0"/>
          </a:p>
          <a:p>
            <a:r>
              <a:rPr lang="en-US" dirty="0"/>
              <a:t>Aggravated felony </a:t>
            </a:r>
          </a:p>
          <a:p>
            <a:endParaRPr lang="en-US" dirty="0"/>
          </a:p>
        </p:txBody>
      </p:sp>
    </p:spTree>
    <p:extLst>
      <p:ext uri="{BB962C8B-B14F-4D97-AF65-F5344CB8AC3E}">
        <p14:creationId xmlns:p14="http://schemas.microsoft.com/office/powerpoint/2010/main" val="4825432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Main Crime-Related Grounds of Inadmissibility &amp; Defense Strategies </a:t>
            </a:r>
          </a:p>
        </p:txBody>
      </p:sp>
      <p:sp>
        <p:nvSpPr>
          <p:cNvPr id="4" name="Text Placeholder 3"/>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9169967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Criminal Grounds of </a:t>
            </a:r>
            <a:r>
              <a:rPr lang="en-US" sz="2800" dirty="0" err="1" smtClean="0">
                <a:latin typeface="+mn-lt"/>
              </a:rPr>
              <a:t>InadmissibilIty</a:t>
            </a:r>
            <a:r>
              <a:rPr lang="en-US" sz="2800" dirty="0" smtClean="0">
                <a:latin typeface="+mn-lt"/>
              </a:rPr>
              <a:t> </a:t>
            </a:r>
            <a:endParaRPr lang="en-US" sz="2800" dirty="0">
              <a:latin typeface="+mn-lt"/>
            </a:endParaRPr>
          </a:p>
        </p:txBody>
      </p:sp>
      <p:sp>
        <p:nvSpPr>
          <p:cNvPr id="3" name="Content Placeholder 2"/>
          <p:cNvSpPr>
            <a:spLocks noGrp="1"/>
          </p:cNvSpPr>
          <p:nvPr>
            <p:ph idx="1"/>
          </p:nvPr>
        </p:nvSpPr>
        <p:spPr>
          <a:xfrm>
            <a:off x="307074" y="1752600"/>
            <a:ext cx="8509379" cy="4373563"/>
          </a:xfrm>
        </p:spPr>
        <p:txBody>
          <a:bodyPr/>
          <a:lstStyle/>
          <a:p>
            <a:r>
              <a:rPr lang="en-US" dirty="0"/>
              <a:t>Controlled substance offense-conviction or </a:t>
            </a:r>
            <a:r>
              <a:rPr lang="en-US" dirty="0" smtClean="0"/>
              <a:t>admission</a:t>
            </a:r>
          </a:p>
          <a:p>
            <a:pPr lvl="1"/>
            <a:r>
              <a:rPr lang="en-US" dirty="0" smtClean="0"/>
              <a:t>NO </a:t>
            </a:r>
            <a:r>
              <a:rPr lang="en-US" dirty="0"/>
              <a:t>30g marijuana possession </a:t>
            </a:r>
            <a:r>
              <a:rPr lang="en-US" dirty="0" smtClean="0"/>
              <a:t>exception!</a:t>
            </a:r>
          </a:p>
          <a:p>
            <a:pPr lvl="1"/>
            <a:r>
              <a:rPr lang="en-US" dirty="0" smtClean="0"/>
              <a:t>including </a:t>
            </a:r>
            <a:r>
              <a:rPr lang="en-US" dirty="0"/>
              <a:t>“reason to believe” drug trafficker</a:t>
            </a:r>
          </a:p>
          <a:p>
            <a:r>
              <a:rPr lang="en-US" dirty="0"/>
              <a:t>Crime involving moral turpitude (CIMT)- conviction or </a:t>
            </a:r>
            <a:r>
              <a:rPr lang="en-US" dirty="0" smtClean="0"/>
              <a:t>admission</a:t>
            </a:r>
          </a:p>
          <a:p>
            <a:pPr lvl="1"/>
            <a:r>
              <a:rPr lang="en-US" dirty="0" smtClean="0"/>
              <a:t>Petty </a:t>
            </a:r>
            <a:r>
              <a:rPr lang="en-US" dirty="0"/>
              <a:t>offense exception: for 1 CIMT if maximum possible </a:t>
            </a:r>
            <a:r>
              <a:rPr lang="en-US" dirty="0" smtClean="0"/>
              <a:t>penalty </a:t>
            </a:r>
            <a:r>
              <a:rPr lang="en-US" dirty="0"/>
              <a:t>did not exceed one year of imprisonment and actual 	penalty did not exceed six months of imprisonment (Query: 	Does NJ DP or crime in fourth degree qualify?) </a:t>
            </a:r>
          </a:p>
          <a:p>
            <a:r>
              <a:rPr lang="en-US" dirty="0"/>
              <a:t>Prostitution or commercialized vice</a:t>
            </a:r>
          </a:p>
          <a:p>
            <a:r>
              <a:rPr lang="en-US" dirty="0"/>
              <a:t>2 or more offenses with aggregate sentence of 5 years or more</a:t>
            </a:r>
          </a:p>
          <a:p>
            <a:endParaRPr lang="en-US" dirty="0"/>
          </a:p>
        </p:txBody>
      </p:sp>
    </p:spTree>
    <p:extLst>
      <p:ext uri="{BB962C8B-B14F-4D97-AF65-F5344CB8AC3E}">
        <p14:creationId xmlns:p14="http://schemas.microsoft.com/office/powerpoint/2010/main" val="596974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Moral Turpitude Analysis-</a:t>
            </a:r>
            <a:br>
              <a:rPr lang="en-US" sz="2800" dirty="0">
                <a:latin typeface="+mn-lt"/>
              </a:rPr>
            </a:br>
            <a:r>
              <a:rPr lang="en-US" sz="2800" dirty="0">
                <a:latin typeface="+mn-lt"/>
              </a:rPr>
              <a:t>What offenses involve moral turpitude? </a:t>
            </a:r>
          </a:p>
        </p:txBody>
      </p:sp>
      <p:sp>
        <p:nvSpPr>
          <p:cNvPr id="3" name="Content Placeholder 2"/>
          <p:cNvSpPr>
            <a:spLocks noGrp="1"/>
          </p:cNvSpPr>
          <p:nvPr>
            <p:ph idx="1"/>
          </p:nvPr>
        </p:nvSpPr>
        <p:spPr/>
        <p:txBody>
          <a:bodyPr/>
          <a:lstStyle/>
          <a:p>
            <a:pPr eaLnBrk="1" hangingPunct="1"/>
            <a:r>
              <a:rPr lang="en-US" dirty="0"/>
              <a:t>Statute does not define what is a crime involving moral turpitude!</a:t>
            </a:r>
          </a:p>
          <a:p>
            <a:pPr eaLnBrk="1" hangingPunct="1">
              <a:buFont typeface="Wingdings 3" pitchFamily="18" charset="2"/>
              <a:buNone/>
            </a:pPr>
            <a:endParaRPr lang="en-US" dirty="0"/>
          </a:p>
          <a:p>
            <a:pPr eaLnBrk="1" hangingPunct="1"/>
            <a:r>
              <a:rPr lang="en-US" dirty="0"/>
              <a:t>Whether a crime involves moral turpitude depends on the elements of the offense, not the name of the offense. </a:t>
            </a:r>
          </a:p>
          <a:p>
            <a:pPr marL="114300" indent="0">
              <a:buNone/>
            </a:pPr>
            <a:endParaRPr lang="en-US" dirty="0"/>
          </a:p>
        </p:txBody>
      </p:sp>
    </p:spTree>
    <p:extLst>
      <p:ext uri="{BB962C8B-B14F-4D97-AF65-F5344CB8AC3E}">
        <p14:creationId xmlns:p14="http://schemas.microsoft.com/office/powerpoint/2010/main" val="21124364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Moral Turpitude Analysis (2)</a:t>
            </a:r>
          </a:p>
        </p:txBody>
      </p:sp>
      <p:sp>
        <p:nvSpPr>
          <p:cNvPr id="3" name="Content Placeholder 2"/>
          <p:cNvSpPr>
            <a:spLocks noGrp="1"/>
          </p:cNvSpPr>
          <p:nvPr>
            <p:ph idx="1"/>
          </p:nvPr>
        </p:nvSpPr>
        <p:spPr>
          <a:xfrm>
            <a:off x="425449" y="1752600"/>
            <a:ext cx="8459243" cy="4373563"/>
          </a:xfrm>
        </p:spPr>
        <p:txBody>
          <a:bodyPr/>
          <a:lstStyle/>
          <a:p>
            <a:pPr marL="114300" indent="0">
              <a:buNone/>
            </a:pPr>
            <a:r>
              <a:rPr lang="en-US" dirty="0"/>
              <a:t>Under case law, moral turpitude offenses include: </a:t>
            </a:r>
          </a:p>
          <a:p>
            <a:r>
              <a:rPr lang="en-US" dirty="0"/>
              <a:t>crimes with intent to steal or to defraud as an element (e.g., theft offenses, burglary to commit theft, and forgery offenses);</a:t>
            </a:r>
          </a:p>
          <a:p>
            <a:endParaRPr lang="en-US" dirty="0"/>
          </a:p>
          <a:p>
            <a:r>
              <a:rPr lang="en-US" dirty="0"/>
              <a:t>Crimes in which bodily harm is caused or threatened by an intentional or willful act, or serious bodily harm is caused or threatened by a reckless act (e.g. murder, rape, and certain manslaughter and assault offenses); &amp;</a:t>
            </a:r>
          </a:p>
          <a:p>
            <a:endParaRPr lang="en-US" dirty="0"/>
          </a:p>
          <a:p>
            <a:r>
              <a:rPr lang="en-US" dirty="0"/>
              <a:t>Most sex-related offenses (e.g. sex abuse, prostitution</a:t>
            </a:r>
          </a:p>
          <a:p>
            <a:endParaRPr lang="en-US" dirty="0"/>
          </a:p>
        </p:txBody>
      </p:sp>
    </p:spTree>
    <p:extLst>
      <p:ext uri="{BB962C8B-B14F-4D97-AF65-F5344CB8AC3E}">
        <p14:creationId xmlns:p14="http://schemas.microsoft.com/office/powerpoint/2010/main" val="12709992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Practice Tips of Avoid Crimes of Moral Turpitude</a:t>
            </a:r>
          </a:p>
        </p:txBody>
      </p:sp>
      <p:sp>
        <p:nvSpPr>
          <p:cNvPr id="3" name="Content Placeholder 2"/>
          <p:cNvSpPr>
            <a:spLocks noGrp="1"/>
          </p:cNvSpPr>
          <p:nvPr>
            <p:ph idx="1"/>
          </p:nvPr>
        </p:nvSpPr>
        <p:spPr/>
        <p:txBody>
          <a:bodyPr/>
          <a:lstStyle/>
          <a:p>
            <a:r>
              <a:rPr lang="en-US" dirty="0"/>
              <a:t>Avoid pleading to crimes where intent or knowledge is the </a:t>
            </a:r>
            <a:r>
              <a:rPr lang="en-US" dirty="0" err="1"/>
              <a:t>mens</a:t>
            </a:r>
            <a:r>
              <a:rPr lang="en-US" dirty="0"/>
              <a:t> rea</a:t>
            </a:r>
          </a:p>
          <a:p>
            <a:endParaRPr lang="en-US" dirty="0"/>
          </a:p>
          <a:p>
            <a:r>
              <a:rPr lang="en-US" dirty="0"/>
              <a:t>If you cannot do this, plead to a statute where </a:t>
            </a:r>
            <a:r>
              <a:rPr lang="en-US" dirty="0" err="1"/>
              <a:t>mens</a:t>
            </a:r>
            <a:r>
              <a:rPr lang="en-US" dirty="0"/>
              <a:t> rea is ambiguous</a:t>
            </a:r>
          </a:p>
          <a:p>
            <a:endParaRPr lang="en-US" dirty="0"/>
          </a:p>
          <a:p>
            <a:r>
              <a:rPr lang="en-US" dirty="0"/>
              <a:t>Know your client’s priors</a:t>
            </a:r>
          </a:p>
          <a:p>
            <a:endParaRPr lang="en-US" dirty="0"/>
          </a:p>
          <a:p>
            <a:r>
              <a:rPr lang="en-US" dirty="0"/>
              <a:t>Keep the record of conviction (and any other documents related to the case) clean!</a:t>
            </a:r>
          </a:p>
          <a:p>
            <a:endParaRPr lang="en-US" dirty="0"/>
          </a:p>
        </p:txBody>
      </p:sp>
    </p:spTree>
    <p:extLst>
      <p:ext uri="{BB962C8B-B14F-4D97-AF65-F5344CB8AC3E}">
        <p14:creationId xmlns:p14="http://schemas.microsoft.com/office/powerpoint/2010/main" val="22722870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Review of Crimes of Moral Turpitude</a:t>
            </a:r>
          </a:p>
        </p:txBody>
      </p:sp>
      <p:sp>
        <p:nvSpPr>
          <p:cNvPr id="3" name="Content Placeholder 2"/>
          <p:cNvSpPr>
            <a:spLocks noGrp="1"/>
          </p:cNvSpPr>
          <p:nvPr>
            <p:ph idx="1"/>
          </p:nvPr>
        </p:nvSpPr>
        <p:spPr/>
        <p:txBody>
          <a:bodyPr/>
          <a:lstStyle/>
          <a:p>
            <a:r>
              <a:rPr lang="en-US" dirty="0"/>
              <a:t>Lower level grounds of removability so more relief is sometimes available</a:t>
            </a:r>
          </a:p>
          <a:p>
            <a:endParaRPr lang="en-US" dirty="0"/>
          </a:p>
          <a:p>
            <a:r>
              <a:rPr lang="en-US" dirty="0"/>
              <a:t>Can include both misdemeanors and felonies </a:t>
            </a:r>
          </a:p>
          <a:p>
            <a:endParaRPr lang="en-US" dirty="0"/>
          </a:p>
          <a:p>
            <a:r>
              <a:rPr lang="en-US" dirty="0" err="1"/>
              <a:t>Mens</a:t>
            </a:r>
            <a:r>
              <a:rPr lang="en-US" dirty="0"/>
              <a:t> rea matters, so keep it low</a:t>
            </a:r>
          </a:p>
          <a:p>
            <a:endParaRPr lang="en-US" dirty="0"/>
          </a:p>
        </p:txBody>
      </p:sp>
    </p:spTree>
    <p:extLst>
      <p:ext uri="{BB962C8B-B14F-4D97-AF65-F5344CB8AC3E}">
        <p14:creationId xmlns:p14="http://schemas.microsoft.com/office/powerpoint/2010/main" val="40321809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Case Study 1</a:t>
            </a:r>
          </a:p>
        </p:txBody>
      </p:sp>
      <p:sp>
        <p:nvSpPr>
          <p:cNvPr id="3" name="Content Placeholder 2"/>
          <p:cNvSpPr>
            <a:spLocks noGrp="1"/>
          </p:cNvSpPr>
          <p:nvPr>
            <p:ph idx="1"/>
          </p:nvPr>
        </p:nvSpPr>
        <p:spPr/>
        <p:txBody>
          <a:bodyPr/>
          <a:lstStyle/>
          <a:p>
            <a:r>
              <a:rPr lang="en-US" dirty="0"/>
              <a:t>30 year-old client is arrested when police respond to report of a domestic incident involving his wife.  Police say that during the arrest your client pushed one of the responding officers.  He admits to running from the officer, but denies having pushed him.  There is no dispute that the officer was not injured.  Upon arrest, the police also find a small amount of marijuana in your client’s pocket.</a:t>
            </a:r>
          </a:p>
          <a:p>
            <a:pPr marL="114300" indent="0">
              <a:buNone/>
            </a:pPr>
            <a:endParaRPr lang="en-US" dirty="0"/>
          </a:p>
        </p:txBody>
      </p:sp>
    </p:spTree>
    <p:extLst>
      <p:ext uri="{BB962C8B-B14F-4D97-AF65-F5344CB8AC3E}">
        <p14:creationId xmlns:p14="http://schemas.microsoft.com/office/powerpoint/2010/main" val="21651249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Case Study 1(continued)</a:t>
            </a:r>
          </a:p>
        </p:txBody>
      </p:sp>
      <p:sp>
        <p:nvSpPr>
          <p:cNvPr id="3" name="Content Placeholder 2"/>
          <p:cNvSpPr>
            <a:spLocks noGrp="1"/>
          </p:cNvSpPr>
          <p:nvPr>
            <p:ph idx="1"/>
          </p:nvPr>
        </p:nvSpPr>
        <p:spPr>
          <a:xfrm>
            <a:off x="425450" y="1785582"/>
            <a:ext cx="8431947" cy="4373563"/>
          </a:xfrm>
        </p:spPr>
        <p:txBody>
          <a:bodyPr/>
          <a:lstStyle/>
          <a:p>
            <a:pPr marL="114300" indent="0">
              <a:buNone/>
            </a:pPr>
            <a:r>
              <a:rPr lang="en-US" sz="2100" dirty="0"/>
              <a:t>Charges:</a:t>
            </a:r>
          </a:p>
          <a:p>
            <a:pPr algn="just"/>
            <a:r>
              <a:rPr lang="en-US" sz="2100" dirty="0"/>
              <a:t>Simple assault against wife, disorderly persons offense (2C: 12-1a(1));</a:t>
            </a:r>
          </a:p>
          <a:p>
            <a:pPr algn="just"/>
            <a:r>
              <a:rPr lang="en-US" sz="2100" dirty="0"/>
              <a:t>Aggravated assault on police officer, 4th degree (2C:12-1b(5));</a:t>
            </a:r>
          </a:p>
          <a:p>
            <a:pPr algn="just"/>
            <a:r>
              <a:rPr lang="en-US" sz="2100" dirty="0"/>
              <a:t>Resisting arrest, 4th degree (no violence) and 3rd degree (NJSA 2C:29-2a(2) and 2C:29-2a(3));</a:t>
            </a:r>
          </a:p>
          <a:p>
            <a:pPr algn="just"/>
            <a:r>
              <a:rPr lang="en-US" sz="2100" dirty="0"/>
              <a:t>Marijuana possession (50g or less) disorderly persons offense(2C:35-10a(4)).</a:t>
            </a:r>
          </a:p>
          <a:p>
            <a:pPr algn="just"/>
            <a:endParaRPr lang="en-US" sz="2100" dirty="0"/>
          </a:p>
          <a:p>
            <a:pPr marL="114300" indent="0" algn="just">
              <a:buNone/>
            </a:pPr>
            <a:r>
              <a:rPr lang="en-US" sz="2100" dirty="0"/>
              <a:t>Now assume your client is a non-citizen who is </a:t>
            </a:r>
            <a:r>
              <a:rPr lang="en-US" sz="2100" dirty="0" smtClean="0"/>
              <a:t>NOT </a:t>
            </a:r>
            <a:r>
              <a:rPr lang="en-US" sz="2100" dirty="0"/>
              <a:t>lawfully admitted to the U.S., but who wants </a:t>
            </a:r>
            <a:r>
              <a:rPr lang="en-US" sz="2100" dirty="0" smtClean="0"/>
              <a:t>to </a:t>
            </a:r>
            <a:r>
              <a:rPr lang="en-US" sz="2100" dirty="0"/>
              <a:t>legalize his status based on his marriage to a </a:t>
            </a:r>
            <a:r>
              <a:rPr lang="en-US" sz="2100" dirty="0" smtClean="0"/>
              <a:t>U.S</a:t>
            </a:r>
            <a:r>
              <a:rPr lang="en-US" sz="2100" dirty="0"/>
              <a:t>. citizen</a:t>
            </a:r>
          </a:p>
          <a:p>
            <a:endParaRPr lang="en-US" dirty="0"/>
          </a:p>
        </p:txBody>
      </p:sp>
    </p:spTree>
    <p:extLst>
      <p:ext uri="{BB962C8B-B14F-4D97-AF65-F5344CB8AC3E}">
        <p14:creationId xmlns:p14="http://schemas.microsoft.com/office/powerpoint/2010/main" val="3732365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latin typeface="+mn-lt"/>
              </a:rPr>
              <a:t>ORIGINAL eligibility Guidelines for </a:t>
            </a:r>
            <a:r>
              <a:rPr lang="en-US" dirty="0" err="1" smtClean="0">
                <a:solidFill>
                  <a:schemeClr val="accent1">
                    <a:lumMod val="75000"/>
                  </a:schemeClr>
                </a:solidFill>
                <a:latin typeface="+mn-lt"/>
              </a:rPr>
              <a:t>daca</a:t>
            </a:r>
            <a:r>
              <a:rPr lang="en-US" dirty="0" smtClean="0">
                <a:solidFill>
                  <a:schemeClr val="accent1">
                    <a:lumMod val="75000"/>
                  </a:schemeClr>
                </a:solidFill>
                <a:latin typeface="+mn-lt"/>
              </a:rPr>
              <a:t>:</a:t>
            </a:r>
            <a:endParaRPr lang="en-US" dirty="0">
              <a:solidFill>
                <a:schemeClr val="accent1">
                  <a:lumMod val="75000"/>
                </a:schemeClr>
              </a:solidFill>
              <a:latin typeface="+mn-lt"/>
            </a:endParaRPr>
          </a:p>
        </p:txBody>
      </p:sp>
      <p:sp>
        <p:nvSpPr>
          <p:cNvPr id="3" name="Content Placeholder 2"/>
          <p:cNvSpPr>
            <a:spLocks noGrp="1"/>
          </p:cNvSpPr>
          <p:nvPr>
            <p:ph idx="1"/>
          </p:nvPr>
        </p:nvSpPr>
        <p:spPr>
          <a:xfrm>
            <a:off x="457200" y="1752600"/>
            <a:ext cx="8229600" cy="5105400"/>
          </a:xfrm>
        </p:spPr>
        <p:txBody>
          <a:bodyPr>
            <a:normAutofit/>
          </a:bodyPr>
          <a:lstStyle/>
          <a:p>
            <a:pPr>
              <a:lnSpc>
                <a:spcPct val="80000"/>
              </a:lnSpc>
            </a:pPr>
            <a:r>
              <a:rPr lang="en-US" sz="1900" dirty="0" smtClean="0"/>
              <a:t>Were under the age of 31 on June 15, 2012</a:t>
            </a:r>
          </a:p>
          <a:p>
            <a:pPr>
              <a:lnSpc>
                <a:spcPct val="80000"/>
              </a:lnSpc>
            </a:pPr>
            <a:endParaRPr lang="en-US" sz="1900" dirty="0" smtClean="0"/>
          </a:p>
          <a:p>
            <a:pPr>
              <a:lnSpc>
                <a:spcPct val="80000"/>
              </a:lnSpc>
            </a:pPr>
            <a:r>
              <a:rPr lang="en-US" sz="1900" dirty="0" smtClean="0"/>
              <a:t>Arrived in the U.S. before 16</a:t>
            </a:r>
            <a:r>
              <a:rPr lang="en-US" sz="1900" baseline="30000" dirty="0" smtClean="0"/>
              <a:t>th</a:t>
            </a:r>
            <a:r>
              <a:rPr lang="en-US" sz="1900" dirty="0" smtClean="0"/>
              <a:t> birthday</a:t>
            </a:r>
          </a:p>
          <a:p>
            <a:pPr>
              <a:lnSpc>
                <a:spcPct val="80000"/>
              </a:lnSpc>
            </a:pPr>
            <a:endParaRPr lang="en-US" sz="1900" dirty="0" smtClean="0"/>
          </a:p>
          <a:p>
            <a:pPr>
              <a:lnSpc>
                <a:spcPct val="80000"/>
              </a:lnSpc>
            </a:pPr>
            <a:r>
              <a:rPr lang="en-US" sz="1900" dirty="0" smtClean="0"/>
              <a:t>Can prove they have continuously resided in the U.S. from June 15, 2007 to the present</a:t>
            </a:r>
          </a:p>
          <a:p>
            <a:pPr>
              <a:lnSpc>
                <a:spcPct val="80000"/>
              </a:lnSpc>
            </a:pPr>
            <a:endParaRPr lang="en-US" sz="1900" dirty="0" smtClean="0"/>
          </a:p>
          <a:p>
            <a:pPr>
              <a:lnSpc>
                <a:spcPct val="80000"/>
              </a:lnSpc>
            </a:pPr>
            <a:r>
              <a:rPr lang="en-US" sz="1900" dirty="0" smtClean="0"/>
              <a:t>Can prove that they were physically present in the U.S. on June 15, 2012 (and at the time they are requesting deferred action)</a:t>
            </a:r>
          </a:p>
          <a:p>
            <a:pPr>
              <a:lnSpc>
                <a:spcPct val="80000"/>
              </a:lnSpc>
            </a:pPr>
            <a:endParaRPr lang="en-US" sz="1900" dirty="0" smtClean="0"/>
          </a:p>
          <a:p>
            <a:pPr>
              <a:lnSpc>
                <a:spcPct val="80000"/>
              </a:lnSpc>
            </a:pPr>
            <a:r>
              <a:rPr lang="en-US" sz="1900" dirty="0" smtClean="0"/>
              <a:t>Entered without inspection or had their lawful immigration status expire before June 15, 2012 (does not include pending applications/petitions)</a:t>
            </a:r>
          </a:p>
          <a:p>
            <a:pPr>
              <a:lnSpc>
                <a:spcPct val="80000"/>
              </a:lnSpc>
            </a:pPr>
            <a:endParaRPr lang="en-US" sz="1900" dirty="0" smtClean="0"/>
          </a:p>
          <a:p>
            <a:pPr>
              <a:lnSpc>
                <a:spcPct val="80000"/>
              </a:lnSpc>
            </a:pPr>
            <a:r>
              <a:rPr lang="en-US" sz="1900" dirty="0" smtClean="0"/>
              <a:t>Satisfy the education requirement</a:t>
            </a:r>
          </a:p>
          <a:p>
            <a:pPr>
              <a:lnSpc>
                <a:spcPct val="80000"/>
              </a:lnSpc>
            </a:pPr>
            <a:endParaRPr lang="en-US" sz="1900" dirty="0" smtClean="0"/>
          </a:p>
          <a:p>
            <a:pPr>
              <a:lnSpc>
                <a:spcPct val="80000"/>
              </a:lnSpc>
            </a:pPr>
            <a:r>
              <a:rPr lang="en-US" sz="1900" dirty="0" smtClean="0"/>
              <a:t>No felony convictions or 3 or more misdemeanors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Case Study 1-Analysis</a:t>
            </a:r>
          </a:p>
        </p:txBody>
      </p:sp>
      <p:sp>
        <p:nvSpPr>
          <p:cNvPr id="3" name="Content Placeholder 2"/>
          <p:cNvSpPr>
            <a:spLocks noGrp="1"/>
          </p:cNvSpPr>
          <p:nvPr>
            <p:ph idx="1"/>
          </p:nvPr>
        </p:nvSpPr>
        <p:spPr/>
        <p:txBody>
          <a:bodyPr/>
          <a:lstStyle/>
          <a:p>
            <a:pPr marL="114300" indent="0">
              <a:buNone/>
            </a:pPr>
            <a:r>
              <a:rPr lang="en-US" dirty="0"/>
              <a:t>NON-LPR CLIENT-Focus on avoiding </a:t>
            </a:r>
            <a:r>
              <a:rPr lang="en-US" dirty="0" smtClean="0"/>
              <a:t>inadmissibility</a:t>
            </a:r>
          </a:p>
          <a:p>
            <a:pPr marL="114300" indent="0">
              <a:buNone/>
            </a:pPr>
            <a:endParaRPr lang="en-US" dirty="0"/>
          </a:p>
          <a:p>
            <a:r>
              <a:rPr lang="en-US" dirty="0"/>
              <a:t>Assault of spouse-may be CIMT (depends on </a:t>
            </a:r>
            <a:r>
              <a:rPr lang="en-US" dirty="0" err="1"/>
              <a:t>mens</a:t>
            </a:r>
            <a:r>
              <a:rPr lang="en-US" dirty="0"/>
              <a:t> rea, record of conv.) but would not be inadmissible because of petty offense exception</a:t>
            </a:r>
          </a:p>
          <a:p>
            <a:r>
              <a:rPr lang="en-US" dirty="0"/>
              <a:t>Assault of police officer-may be inadmissible depending on record of conviction (CIMT)</a:t>
            </a:r>
          </a:p>
          <a:p>
            <a:r>
              <a:rPr lang="en-US" dirty="0"/>
              <a:t>Resisting arrest 3rd-Probable inadmissibility (CIMT)</a:t>
            </a:r>
          </a:p>
          <a:p>
            <a:r>
              <a:rPr lang="en-US" dirty="0"/>
              <a:t>Resisting arrest 4th-Probably not</a:t>
            </a:r>
          </a:p>
          <a:p>
            <a:r>
              <a:rPr lang="en-US" dirty="0"/>
              <a:t>Marijuana possession-Inadmissibility (CSO)</a:t>
            </a:r>
          </a:p>
          <a:p>
            <a:endParaRPr lang="en-US" dirty="0"/>
          </a:p>
        </p:txBody>
      </p:sp>
    </p:spTree>
    <p:extLst>
      <p:ext uri="{BB962C8B-B14F-4D97-AF65-F5344CB8AC3E}">
        <p14:creationId xmlns:p14="http://schemas.microsoft.com/office/powerpoint/2010/main" val="23394090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Case Study </a:t>
            </a:r>
            <a:r>
              <a:rPr lang="en-US" sz="2800" dirty="0" smtClean="0">
                <a:latin typeface="+mn-lt"/>
              </a:rPr>
              <a:t>1 -  Comparison</a:t>
            </a:r>
            <a:endParaRPr lang="en-US" sz="2800" dirty="0">
              <a:latin typeface="+mn-lt"/>
            </a:endParaRPr>
          </a:p>
        </p:txBody>
      </p:sp>
      <p:sp>
        <p:nvSpPr>
          <p:cNvPr id="3" name="Content Placeholder 2"/>
          <p:cNvSpPr>
            <a:spLocks noGrp="1"/>
          </p:cNvSpPr>
          <p:nvPr>
            <p:ph idx="1"/>
          </p:nvPr>
        </p:nvSpPr>
        <p:spPr/>
        <p:txBody>
          <a:bodyPr/>
          <a:lstStyle/>
          <a:p>
            <a:endParaRPr lang="en-US" dirty="0"/>
          </a:p>
        </p:txBody>
      </p:sp>
      <p:sp>
        <p:nvSpPr>
          <p:cNvPr id="9" name="Title 1"/>
          <p:cNvSpPr txBox="1">
            <a:spLocks/>
          </p:cNvSpPr>
          <p:nvPr/>
        </p:nvSpPr>
        <p:spPr>
          <a:xfrm>
            <a:off x="457200" y="273050"/>
            <a:ext cx="8229600" cy="1143000"/>
          </a:xfrm>
          <a:prstGeom prst="rect">
            <a:avLst/>
          </a:prstGeom>
        </p:spPr>
        <p:txBody>
          <a:bodyPr vert="horz" lIns="91440" tIns="45720" rIns="91440" bIns="45720" rtlCol="0" anchor="ctr">
            <a:normAutofit/>
          </a:bodyPr>
          <a:lst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a:lstStyle>
          <a:p>
            <a:pPr fontAlgn="auto">
              <a:spcAft>
                <a:spcPts val="0"/>
              </a:spcAft>
              <a:defRPr/>
            </a:pPr>
            <a:endParaRPr lang="en-US" dirty="0"/>
          </a:p>
        </p:txBody>
      </p:sp>
      <p:sp>
        <p:nvSpPr>
          <p:cNvPr id="10" name="Content Placeholder 4"/>
          <p:cNvSpPr txBox="1">
            <a:spLocks/>
          </p:cNvSpPr>
          <p:nvPr/>
        </p:nvSpPr>
        <p:spPr bwMode="auto">
          <a:xfrm>
            <a:off x="457200" y="2209800"/>
            <a:ext cx="4040188" cy="3962400"/>
          </a:xfrm>
          <a:prstGeom prst="rect">
            <a:avLst/>
          </a:prstGeom>
          <a:noFill/>
          <a:ln w="9525">
            <a:noFill/>
            <a:prstDash val="sysDash"/>
            <a:miter lim="800000"/>
            <a:headEnd/>
            <a:tailEnd/>
          </a:ln>
        </p:spPr>
        <p:txBody>
          <a:bodyPr vert="horz" wrap="square" lIns="91440" tIns="45720" rIns="91440" bIns="45720" numCol="1" anchor="t" anchorCtr="0" compatLnSpc="1">
            <a:prstTxWarp prst="textNoShape">
              <a:avLst/>
            </a:prstTxWarp>
            <a:normAutofit fontScale="92500" lnSpcReduction="20000"/>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365760" indent="-256032" fontAlgn="auto">
              <a:spcAft>
                <a:spcPts val="0"/>
              </a:spcAft>
              <a:buFont typeface="Wingdings 3"/>
              <a:buChar char=""/>
              <a:defRPr/>
            </a:pPr>
            <a:r>
              <a:rPr lang="en-US" b="1" smtClean="0"/>
              <a:t>Assault of spouse-</a:t>
            </a:r>
          </a:p>
          <a:p>
            <a:pPr marL="365760" indent="-256032" fontAlgn="auto">
              <a:spcAft>
                <a:spcPts val="0"/>
              </a:spcAft>
              <a:buFont typeface="Wingdings 3"/>
              <a:buNone/>
              <a:defRPr/>
            </a:pPr>
            <a:r>
              <a:rPr lang="en-US" smtClean="0"/>
              <a:t>	Probable deportability</a:t>
            </a:r>
          </a:p>
          <a:p>
            <a:pPr marL="365760" indent="-256032" fontAlgn="auto">
              <a:spcAft>
                <a:spcPts val="0"/>
              </a:spcAft>
              <a:buFont typeface="Wingdings 3"/>
              <a:buChar char=""/>
              <a:defRPr/>
            </a:pPr>
            <a:r>
              <a:rPr lang="en-US" b="1" smtClean="0"/>
              <a:t>Assault of police officer-</a:t>
            </a:r>
          </a:p>
          <a:p>
            <a:pPr marL="365760" indent="-256032" fontAlgn="auto">
              <a:spcAft>
                <a:spcPts val="0"/>
              </a:spcAft>
              <a:buFont typeface="Wingdings 3"/>
              <a:buNone/>
              <a:defRPr/>
            </a:pPr>
            <a:r>
              <a:rPr lang="en-US" smtClean="0"/>
              <a:t>	Only if sentenced to 1 year or more</a:t>
            </a:r>
          </a:p>
          <a:p>
            <a:pPr marL="365760" indent="-256032" fontAlgn="auto">
              <a:spcAft>
                <a:spcPts val="0"/>
              </a:spcAft>
              <a:buFont typeface="Wingdings 3"/>
              <a:buChar char=""/>
              <a:defRPr/>
            </a:pPr>
            <a:r>
              <a:rPr lang="en-US" b="1" smtClean="0"/>
              <a:t>Resisting arrest 3</a:t>
            </a:r>
            <a:r>
              <a:rPr lang="en-US" b="1" baseline="30000" smtClean="0"/>
              <a:t>rd</a:t>
            </a:r>
            <a:r>
              <a:rPr lang="en-US" b="1" smtClean="0"/>
              <a:t>-</a:t>
            </a:r>
          </a:p>
          <a:p>
            <a:pPr marL="365760" indent="-256032" fontAlgn="auto">
              <a:spcAft>
                <a:spcPts val="0"/>
              </a:spcAft>
              <a:buFont typeface="Wingdings 3"/>
              <a:buNone/>
              <a:defRPr/>
            </a:pPr>
            <a:r>
              <a:rPr lang="en-US" smtClean="0"/>
              <a:t>	Only if sentenced to 1 year or more</a:t>
            </a:r>
          </a:p>
          <a:p>
            <a:pPr marL="365760" indent="-256032" fontAlgn="auto">
              <a:spcAft>
                <a:spcPts val="0"/>
              </a:spcAft>
              <a:buFont typeface="Wingdings 3"/>
              <a:buChar char=""/>
              <a:defRPr/>
            </a:pPr>
            <a:r>
              <a:rPr lang="en-US" b="1" smtClean="0"/>
              <a:t>Resisting arrest 4</a:t>
            </a:r>
            <a:r>
              <a:rPr lang="en-US" b="1" baseline="30000" smtClean="0"/>
              <a:t>th</a:t>
            </a:r>
            <a:r>
              <a:rPr lang="en-US" b="1" smtClean="0"/>
              <a:t>-</a:t>
            </a:r>
          </a:p>
          <a:p>
            <a:pPr marL="365760" indent="-256032" fontAlgn="auto">
              <a:spcAft>
                <a:spcPts val="0"/>
              </a:spcAft>
              <a:buFont typeface="Wingdings 3"/>
              <a:buNone/>
              <a:defRPr/>
            </a:pPr>
            <a:r>
              <a:rPr lang="en-US" smtClean="0"/>
              <a:t>	Probably not</a:t>
            </a:r>
          </a:p>
          <a:p>
            <a:pPr marL="365760" indent="-256032" fontAlgn="auto">
              <a:spcAft>
                <a:spcPts val="0"/>
              </a:spcAft>
              <a:buFont typeface="Wingdings 3"/>
              <a:buChar char=""/>
              <a:defRPr/>
            </a:pPr>
            <a:r>
              <a:rPr lang="en-US" b="1" smtClean="0"/>
              <a:t>Marijuana possession-</a:t>
            </a:r>
          </a:p>
          <a:p>
            <a:pPr marL="365760" indent="-256032" fontAlgn="auto">
              <a:spcAft>
                <a:spcPts val="0"/>
              </a:spcAft>
              <a:buFont typeface="Wingdings 3"/>
              <a:buNone/>
              <a:defRPr/>
            </a:pPr>
            <a:r>
              <a:rPr lang="en-US" smtClean="0"/>
              <a:t>	Only if more than 30g </a:t>
            </a:r>
          </a:p>
          <a:p>
            <a:pPr marL="365760" indent="-256032" fontAlgn="auto">
              <a:spcAft>
                <a:spcPts val="0"/>
              </a:spcAft>
              <a:buFont typeface="Wingdings 3"/>
              <a:buChar char=""/>
              <a:defRPr/>
            </a:pPr>
            <a:endParaRPr lang="en-US" dirty="0"/>
          </a:p>
        </p:txBody>
      </p:sp>
      <p:sp>
        <p:nvSpPr>
          <p:cNvPr id="11" name="Content Placeholder 5"/>
          <p:cNvSpPr txBox="1">
            <a:spLocks/>
          </p:cNvSpPr>
          <p:nvPr/>
        </p:nvSpPr>
        <p:spPr bwMode="auto">
          <a:xfrm>
            <a:off x="4645025" y="2209800"/>
            <a:ext cx="4041775" cy="3962400"/>
          </a:xfrm>
          <a:prstGeom prst="rect">
            <a:avLst/>
          </a:prstGeom>
          <a:noFill/>
          <a:ln w="9525">
            <a:noFill/>
            <a:prstDash val="sysDash"/>
            <a:miter lim="800000"/>
            <a:headEnd/>
            <a:tailEnd/>
          </a:ln>
        </p:spPr>
        <p:txBody>
          <a:bodyPr vert="horz" wrap="square" lIns="91440" tIns="45720" rIns="91440" bIns="45720" numCol="1" anchor="t" anchorCtr="0" compatLnSpc="1">
            <a:prstTxWarp prst="textNoShape">
              <a:avLst/>
            </a:prstTxWarp>
            <a:normAutofit fontScale="92500"/>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365760" indent="-256032" fontAlgn="auto">
              <a:spcBef>
                <a:spcPts val="0"/>
              </a:spcBef>
              <a:spcAft>
                <a:spcPts val="0"/>
              </a:spcAft>
              <a:buFont typeface="Wingdings 3"/>
              <a:buChar char=""/>
              <a:defRPr/>
            </a:pPr>
            <a:r>
              <a:rPr lang="en-US" b="1" dirty="0" smtClean="0"/>
              <a:t>Assault of spouse-</a:t>
            </a:r>
          </a:p>
          <a:p>
            <a:pPr marL="365760" indent="-256032" fontAlgn="auto">
              <a:spcBef>
                <a:spcPts val="0"/>
              </a:spcBef>
              <a:spcAft>
                <a:spcPts val="0"/>
              </a:spcAft>
              <a:buFont typeface="Wingdings 3"/>
              <a:buNone/>
              <a:defRPr/>
            </a:pPr>
            <a:r>
              <a:rPr lang="en-US" dirty="0" smtClean="0"/>
              <a:t>	No inadmissibility</a:t>
            </a:r>
          </a:p>
          <a:p>
            <a:pPr marL="365760" indent="-256032" fontAlgn="auto">
              <a:spcBef>
                <a:spcPts val="0"/>
              </a:spcBef>
              <a:spcAft>
                <a:spcPts val="0"/>
              </a:spcAft>
              <a:buFont typeface="Wingdings 3"/>
              <a:buChar char=""/>
              <a:defRPr/>
            </a:pPr>
            <a:r>
              <a:rPr lang="en-US" b="1" dirty="0" smtClean="0"/>
              <a:t>Assault of police officer-</a:t>
            </a:r>
          </a:p>
          <a:p>
            <a:pPr marL="365760" indent="-256032" fontAlgn="auto">
              <a:spcBef>
                <a:spcPts val="0"/>
              </a:spcBef>
              <a:spcAft>
                <a:spcPts val="0"/>
              </a:spcAft>
              <a:buFont typeface="Wingdings 3"/>
              <a:buNone/>
              <a:defRPr/>
            </a:pPr>
            <a:r>
              <a:rPr lang="en-US" dirty="0" smtClean="0"/>
              <a:t>	Probable inadmissibility</a:t>
            </a:r>
          </a:p>
          <a:p>
            <a:pPr marL="365760" indent="-256032" fontAlgn="auto">
              <a:spcBef>
                <a:spcPts val="0"/>
              </a:spcBef>
              <a:spcAft>
                <a:spcPts val="0"/>
              </a:spcAft>
              <a:buFont typeface="Wingdings 3"/>
              <a:buChar char=""/>
              <a:defRPr/>
            </a:pPr>
            <a:r>
              <a:rPr lang="en-US" b="1" dirty="0" smtClean="0"/>
              <a:t>Resisting arrest 3</a:t>
            </a:r>
            <a:r>
              <a:rPr lang="en-US" b="1" baseline="30000" dirty="0" smtClean="0"/>
              <a:t>rd</a:t>
            </a:r>
            <a:r>
              <a:rPr lang="en-US" b="1" dirty="0" smtClean="0"/>
              <a:t>-</a:t>
            </a:r>
          </a:p>
          <a:p>
            <a:pPr marL="365760" indent="-256032" fontAlgn="auto">
              <a:spcBef>
                <a:spcPts val="0"/>
              </a:spcBef>
              <a:spcAft>
                <a:spcPts val="0"/>
              </a:spcAft>
              <a:buFont typeface="Wingdings 3"/>
              <a:buNone/>
              <a:defRPr/>
            </a:pPr>
            <a:r>
              <a:rPr lang="en-US" dirty="0" smtClean="0"/>
              <a:t>	 Probable inadmissibility</a:t>
            </a:r>
          </a:p>
          <a:p>
            <a:pPr marL="365760" indent="-256032" fontAlgn="auto">
              <a:spcBef>
                <a:spcPts val="0"/>
              </a:spcBef>
              <a:spcAft>
                <a:spcPts val="0"/>
              </a:spcAft>
              <a:buFont typeface="Wingdings 3"/>
              <a:buChar char=""/>
              <a:defRPr/>
            </a:pPr>
            <a:r>
              <a:rPr lang="en-US" b="1" dirty="0" smtClean="0"/>
              <a:t>Resisting arrest 4</a:t>
            </a:r>
            <a:r>
              <a:rPr lang="en-US" b="1" baseline="30000" dirty="0" smtClean="0"/>
              <a:t>th</a:t>
            </a:r>
            <a:r>
              <a:rPr lang="en-US" b="1" dirty="0" smtClean="0"/>
              <a:t>-</a:t>
            </a:r>
          </a:p>
          <a:p>
            <a:pPr marL="365760" indent="-256032" fontAlgn="auto">
              <a:spcBef>
                <a:spcPts val="0"/>
              </a:spcBef>
              <a:spcAft>
                <a:spcPts val="0"/>
              </a:spcAft>
              <a:buFont typeface="Wingdings 3"/>
              <a:buNone/>
              <a:defRPr/>
            </a:pPr>
            <a:r>
              <a:rPr lang="en-US" dirty="0" smtClean="0"/>
              <a:t>	 Probably no  inadmissibility</a:t>
            </a:r>
          </a:p>
          <a:p>
            <a:pPr marL="365760" indent="-256032" fontAlgn="auto">
              <a:spcBef>
                <a:spcPts val="0"/>
              </a:spcBef>
              <a:spcAft>
                <a:spcPts val="0"/>
              </a:spcAft>
              <a:buFont typeface="Wingdings 3"/>
              <a:buChar char=""/>
              <a:defRPr/>
            </a:pPr>
            <a:r>
              <a:rPr lang="en-US" b="1" dirty="0" smtClean="0"/>
              <a:t>Marijuana possession-</a:t>
            </a:r>
          </a:p>
          <a:p>
            <a:pPr marL="365760" indent="-256032" fontAlgn="auto">
              <a:spcBef>
                <a:spcPts val="0"/>
              </a:spcBef>
              <a:spcAft>
                <a:spcPts val="0"/>
              </a:spcAft>
              <a:buFont typeface="Wingdings 3"/>
              <a:buNone/>
              <a:defRPr/>
            </a:pPr>
            <a:r>
              <a:rPr lang="en-US" dirty="0" smtClean="0"/>
              <a:t>	Inadmissibility</a:t>
            </a:r>
          </a:p>
          <a:p>
            <a:pPr marL="365760" indent="-256032" fontAlgn="auto">
              <a:spcBef>
                <a:spcPts val="0"/>
              </a:spcBef>
              <a:spcAft>
                <a:spcPts val="0"/>
              </a:spcAft>
              <a:buFont typeface="Wingdings 3"/>
              <a:buChar char=""/>
              <a:defRPr/>
            </a:pPr>
            <a:endParaRPr lang="en-US" dirty="0"/>
          </a:p>
        </p:txBody>
      </p:sp>
      <p:sp>
        <p:nvSpPr>
          <p:cNvPr id="12" name="Text Placeholder 2"/>
          <p:cNvSpPr txBox="1">
            <a:spLocks/>
          </p:cNvSpPr>
          <p:nvPr/>
        </p:nvSpPr>
        <p:spPr bwMode="auto">
          <a:xfrm>
            <a:off x="457200" y="1447800"/>
            <a:ext cx="4040188" cy="762000"/>
          </a:xfrm>
          <a:prstGeom prst="rect">
            <a:avLst/>
          </a:prstGeom>
          <a:solidFill>
            <a:schemeClr val="accent1"/>
          </a:solidFill>
          <a:ln w="9652">
            <a:solidFill>
              <a:schemeClr val="accent1"/>
            </a:solidFill>
            <a:miter lim="800000"/>
            <a:headEnd/>
            <a:tailEnd/>
          </a:ln>
        </p:spPr>
        <p:txBody>
          <a:bodyPr vert="horz" wrap="square" lIns="182880" tIns="45720" rIns="91440" bIns="45720" numCol="1" anchor="ctr" anchorCtr="0" compatLnSpc="1">
            <a:prstTxWarp prst="textNoShape">
              <a:avLst/>
            </a:prstTxWarp>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0" indent="0">
              <a:buFont typeface="Wingdings 3" pitchFamily="18" charset="2"/>
              <a:buNone/>
            </a:pPr>
            <a:r>
              <a:rPr lang="en-US" smtClean="0">
                <a:solidFill>
                  <a:schemeClr val="bg1"/>
                </a:solidFill>
              </a:rPr>
              <a:t>LPR CLIENT	</a:t>
            </a:r>
          </a:p>
        </p:txBody>
      </p:sp>
      <p:sp>
        <p:nvSpPr>
          <p:cNvPr id="13" name="Text Placeholder 3"/>
          <p:cNvSpPr txBox="1">
            <a:spLocks/>
          </p:cNvSpPr>
          <p:nvPr/>
        </p:nvSpPr>
        <p:spPr bwMode="auto">
          <a:xfrm>
            <a:off x="4648200" y="1447800"/>
            <a:ext cx="4041775" cy="762000"/>
          </a:xfrm>
          <a:prstGeom prst="rect">
            <a:avLst/>
          </a:prstGeom>
          <a:solidFill>
            <a:schemeClr val="accent1"/>
          </a:solidFill>
          <a:ln w="9652">
            <a:solidFill>
              <a:schemeClr val="accent1"/>
            </a:solidFill>
            <a:miter lim="800000"/>
            <a:headEnd/>
            <a:tailEnd/>
          </a:ln>
        </p:spPr>
        <p:txBody>
          <a:bodyPr vert="horz" wrap="square" lIns="182880" tIns="45720" rIns="91440" bIns="45720" numCol="1" anchor="ctr" anchorCtr="0" compatLnSpc="1">
            <a:prstTxWarp prst="textNoShape">
              <a:avLst/>
            </a:prstTxWarp>
          </a:bodyPr>
          <a:lst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0" indent="0">
              <a:buFont typeface="Wingdings 3" pitchFamily="18" charset="2"/>
              <a:buNone/>
            </a:pPr>
            <a:r>
              <a:rPr lang="en-US" dirty="0" smtClean="0">
                <a:solidFill>
                  <a:schemeClr val="bg1"/>
                </a:solidFill>
              </a:rPr>
              <a:t>NON-LPR CLIENT</a:t>
            </a:r>
          </a:p>
        </p:txBody>
      </p:sp>
    </p:spTree>
    <p:extLst>
      <p:ext uri="{BB962C8B-B14F-4D97-AF65-F5344CB8AC3E}">
        <p14:creationId xmlns:p14="http://schemas.microsoft.com/office/powerpoint/2010/main" val="32782833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Main Crime-Related Grounds of </a:t>
            </a:r>
            <a:r>
              <a:rPr lang="en-US" sz="2800" dirty="0" smtClean="0">
                <a:latin typeface="+mn-lt"/>
              </a:rPr>
              <a:t>Deportability </a:t>
            </a:r>
            <a:r>
              <a:rPr lang="en-US" sz="2800" dirty="0">
                <a:latin typeface="+mn-lt"/>
              </a:rPr>
              <a:t>&amp; Defense Strategies</a:t>
            </a:r>
          </a:p>
        </p:txBody>
      </p:sp>
      <p:sp>
        <p:nvSpPr>
          <p:cNvPr id="4" name="Text Placeholder 3"/>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966867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Criminal Grounds of Deportability</a:t>
            </a:r>
          </a:p>
        </p:txBody>
      </p:sp>
      <p:sp>
        <p:nvSpPr>
          <p:cNvPr id="3" name="Content Placeholder 2"/>
          <p:cNvSpPr>
            <a:spLocks noGrp="1"/>
          </p:cNvSpPr>
          <p:nvPr>
            <p:ph idx="1"/>
          </p:nvPr>
        </p:nvSpPr>
        <p:spPr/>
        <p:txBody>
          <a:bodyPr/>
          <a:lstStyle/>
          <a:p>
            <a:pPr marL="114300" indent="0">
              <a:buNone/>
            </a:pPr>
            <a:r>
              <a:rPr lang="en-US" dirty="0" smtClean="0"/>
              <a:t>Reminder</a:t>
            </a:r>
            <a:r>
              <a:rPr lang="en-US" dirty="0"/>
              <a:t>:</a:t>
            </a:r>
          </a:p>
          <a:p>
            <a:endParaRPr lang="en-US" dirty="0"/>
          </a:p>
          <a:p>
            <a:r>
              <a:rPr lang="en-US" dirty="0"/>
              <a:t>LPRs who are in the U.S. should focus primarily on avoiding the grounds of “deportability.”</a:t>
            </a:r>
          </a:p>
          <a:p>
            <a:endParaRPr lang="en-US" dirty="0"/>
          </a:p>
        </p:txBody>
      </p:sp>
    </p:spTree>
    <p:extLst>
      <p:ext uri="{BB962C8B-B14F-4D97-AF65-F5344CB8AC3E}">
        <p14:creationId xmlns:p14="http://schemas.microsoft.com/office/powerpoint/2010/main" val="7895120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Criminal Grounds of Deportability</a:t>
            </a:r>
          </a:p>
        </p:txBody>
      </p:sp>
      <p:sp>
        <p:nvSpPr>
          <p:cNvPr id="3" name="Content Placeholder 2"/>
          <p:cNvSpPr>
            <a:spLocks noGrp="1"/>
          </p:cNvSpPr>
          <p:nvPr>
            <p:ph idx="1"/>
          </p:nvPr>
        </p:nvSpPr>
        <p:spPr/>
        <p:txBody>
          <a:bodyPr/>
          <a:lstStyle/>
          <a:p>
            <a:r>
              <a:rPr lang="en-US" dirty="0"/>
              <a:t>Controlled substance offense </a:t>
            </a:r>
            <a:r>
              <a:rPr lang="en-US" dirty="0" smtClean="0"/>
              <a:t>conviction</a:t>
            </a:r>
          </a:p>
          <a:p>
            <a:pPr lvl="1"/>
            <a:r>
              <a:rPr lang="en-US" dirty="0" smtClean="0"/>
              <a:t>(30 </a:t>
            </a:r>
            <a:r>
              <a:rPr lang="en-US" dirty="0"/>
              <a:t>grams marijuana possession exception)</a:t>
            </a:r>
          </a:p>
          <a:p>
            <a:r>
              <a:rPr lang="en-US" dirty="0"/>
              <a:t>Crime involving moral turpitude (</a:t>
            </a:r>
            <a:r>
              <a:rPr lang="en-US" dirty="0" smtClean="0"/>
              <a:t>CIMT)</a:t>
            </a:r>
          </a:p>
          <a:p>
            <a:pPr lvl="1"/>
            <a:r>
              <a:rPr lang="en-US" dirty="0" smtClean="0"/>
              <a:t>1 </a:t>
            </a:r>
            <a:r>
              <a:rPr lang="en-US" dirty="0"/>
              <a:t>within 5 years of admission +potential sentence of 1 year or </a:t>
            </a:r>
            <a:r>
              <a:rPr lang="en-US" dirty="0" smtClean="0"/>
              <a:t>more</a:t>
            </a:r>
          </a:p>
          <a:p>
            <a:pPr lvl="1"/>
            <a:r>
              <a:rPr lang="en-US" dirty="0" smtClean="0"/>
              <a:t>2 </a:t>
            </a:r>
            <a:r>
              <a:rPr lang="en-US" dirty="0"/>
              <a:t>any time after admission “not arising out of a single scheme”</a:t>
            </a:r>
          </a:p>
          <a:p>
            <a:r>
              <a:rPr lang="en-US" dirty="0"/>
              <a:t>Firearm offense conviction</a:t>
            </a:r>
          </a:p>
          <a:p>
            <a:r>
              <a:rPr lang="en-US" dirty="0"/>
              <a:t>Aggravated felony conviction</a:t>
            </a:r>
          </a:p>
          <a:p>
            <a:r>
              <a:rPr lang="en-US" dirty="0"/>
              <a:t>Crime of domestic violence of stalking conviction</a:t>
            </a:r>
          </a:p>
          <a:p>
            <a:r>
              <a:rPr lang="en-US" dirty="0"/>
              <a:t>Child abuse, abandonment or neglect conviction</a:t>
            </a:r>
          </a:p>
          <a:p>
            <a:r>
              <a:rPr lang="en-US" dirty="0"/>
              <a:t>Violation of protection order-criminal or civil finding </a:t>
            </a:r>
          </a:p>
          <a:p>
            <a:endParaRPr lang="en-US" dirty="0"/>
          </a:p>
        </p:txBody>
      </p:sp>
    </p:spTree>
    <p:extLst>
      <p:ext uri="{BB962C8B-B14F-4D97-AF65-F5344CB8AC3E}">
        <p14:creationId xmlns:p14="http://schemas.microsoft.com/office/powerpoint/2010/main" val="39567550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Ground of Deportability, cont.</a:t>
            </a:r>
          </a:p>
        </p:txBody>
      </p:sp>
      <p:sp>
        <p:nvSpPr>
          <p:cNvPr id="3" name="Content Placeholder 2"/>
          <p:cNvSpPr>
            <a:spLocks noGrp="1"/>
          </p:cNvSpPr>
          <p:nvPr>
            <p:ph idx="1"/>
          </p:nvPr>
        </p:nvSpPr>
        <p:spPr/>
        <p:txBody>
          <a:bodyPr/>
          <a:lstStyle/>
          <a:p>
            <a:r>
              <a:rPr lang="en-US" dirty="0"/>
              <a:t>A conviction can trigger deportability under more than on ground.</a:t>
            </a:r>
          </a:p>
          <a:p>
            <a:endParaRPr lang="en-US" dirty="0"/>
          </a:p>
          <a:p>
            <a:r>
              <a:rPr lang="en-US" dirty="0"/>
              <a:t>Some grounds bar eligibility for relief from deportation; some do not.</a:t>
            </a:r>
          </a:p>
          <a:p>
            <a:endParaRPr lang="en-US" dirty="0"/>
          </a:p>
        </p:txBody>
      </p:sp>
    </p:spTree>
    <p:extLst>
      <p:ext uri="{BB962C8B-B14F-4D97-AF65-F5344CB8AC3E}">
        <p14:creationId xmlns:p14="http://schemas.microsoft.com/office/powerpoint/2010/main" val="26741759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Controlled Substance Offense Ground</a:t>
            </a:r>
          </a:p>
        </p:txBody>
      </p:sp>
      <p:sp>
        <p:nvSpPr>
          <p:cNvPr id="3" name="Content Placeholder 2"/>
          <p:cNvSpPr>
            <a:spLocks noGrp="1"/>
          </p:cNvSpPr>
          <p:nvPr>
            <p:ph idx="1"/>
          </p:nvPr>
        </p:nvSpPr>
        <p:spPr/>
        <p:txBody>
          <a:bodyPr/>
          <a:lstStyle/>
          <a:p>
            <a:r>
              <a:rPr lang="en-US" dirty="0"/>
              <a:t> Any conviction of “a violation of (or a conspiracy or attempt to violate) any law or regulation of a State, the United States, or a foreign country relating to a controlled substance (as defined in 21 USC 802</a:t>
            </a:r>
            <a:r>
              <a:rPr lang="en-US" dirty="0" smtClean="0"/>
              <a:t>)”</a:t>
            </a:r>
          </a:p>
          <a:p>
            <a:endParaRPr lang="en-US" dirty="0"/>
          </a:p>
          <a:p>
            <a:r>
              <a:rPr lang="en-US" dirty="0" smtClean="0"/>
              <a:t>8 </a:t>
            </a:r>
            <a:r>
              <a:rPr lang="en-US" dirty="0"/>
              <a:t>U.S.C §1227 (a) (2); INA § 237 (a) (2) (B)</a:t>
            </a:r>
          </a:p>
        </p:txBody>
      </p:sp>
    </p:spTree>
    <p:extLst>
      <p:ext uri="{BB962C8B-B14F-4D97-AF65-F5344CB8AC3E}">
        <p14:creationId xmlns:p14="http://schemas.microsoft.com/office/powerpoint/2010/main" val="27161195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Controlled Substance Offense, cont. </a:t>
            </a:r>
          </a:p>
        </p:txBody>
      </p:sp>
      <p:sp>
        <p:nvSpPr>
          <p:cNvPr id="3" name="Content Placeholder 2"/>
          <p:cNvSpPr>
            <a:spLocks noGrp="1"/>
          </p:cNvSpPr>
          <p:nvPr>
            <p:ph idx="1"/>
          </p:nvPr>
        </p:nvSpPr>
        <p:spPr>
          <a:xfrm>
            <a:off x="425450" y="1875430"/>
            <a:ext cx="8229600" cy="4373563"/>
          </a:xfrm>
        </p:spPr>
        <p:txBody>
          <a:bodyPr/>
          <a:lstStyle/>
          <a:p>
            <a:r>
              <a:rPr lang="en-US" dirty="0"/>
              <a:t>Sole exception: for “a single offense involving possession for one’s own use of 30 grams or less of marijuana.”</a:t>
            </a:r>
          </a:p>
          <a:p>
            <a:endParaRPr lang="en-US" dirty="0"/>
          </a:p>
        </p:txBody>
      </p:sp>
    </p:spTree>
    <p:extLst>
      <p:ext uri="{BB962C8B-B14F-4D97-AF65-F5344CB8AC3E}">
        <p14:creationId xmlns:p14="http://schemas.microsoft.com/office/powerpoint/2010/main" val="16351685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Strategies to Avoid Controlled Substance Offense </a:t>
            </a:r>
          </a:p>
        </p:txBody>
      </p:sp>
      <p:sp>
        <p:nvSpPr>
          <p:cNvPr id="3" name="Content Placeholder 2"/>
          <p:cNvSpPr>
            <a:spLocks noGrp="1"/>
          </p:cNvSpPr>
          <p:nvPr>
            <p:ph idx="1"/>
          </p:nvPr>
        </p:nvSpPr>
        <p:spPr/>
        <p:txBody>
          <a:bodyPr/>
          <a:lstStyle/>
          <a:p>
            <a:r>
              <a:rPr lang="en-US" dirty="0"/>
              <a:t>If a marijuana case and no prior drug convictions, plead guilty to possession of 30 grams or less of marijuana, if possible.</a:t>
            </a:r>
          </a:p>
          <a:p>
            <a:endParaRPr lang="en-US" dirty="0"/>
          </a:p>
          <a:p>
            <a:r>
              <a:rPr lang="en-US" dirty="0"/>
              <a:t>Specify a substance that is not covered under 21 USC 802.  If impossible, then keep record clear or substance involved. (Compare substances punished by NJ with federal punish CSA.)</a:t>
            </a:r>
          </a:p>
          <a:p>
            <a:endParaRPr lang="en-US" dirty="0"/>
          </a:p>
        </p:txBody>
      </p:sp>
    </p:spTree>
    <p:extLst>
      <p:ext uri="{BB962C8B-B14F-4D97-AF65-F5344CB8AC3E}">
        <p14:creationId xmlns:p14="http://schemas.microsoft.com/office/powerpoint/2010/main" val="138668726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Firearm Offense Ground</a:t>
            </a:r>
          </a:p>
        </p:txBody>
      </p:sp>
      <p:sp>
        <p:nvSpPr>
          <p:cNvPr id="3" name="Content Placeholder 2"/>
          <p:cNvSpPr>
            <a:spLocks noGrp="1"/>
          </p:cNvSpPr>
          <p:nvPr>
            <p:ph idx="1"/>
          </p:nvPr>
        </p:nvSpPr>
        <p:spPr>
          <a:xfrm>
            <a:off x="261675" y="1861783"/>
            <a:ext cx="8425125" cy="4373563"/>
          </a:xfrm>
        </p:spPr>
        <p:txBody>
          <a:bodyPr/>
          <a:lstStyle/>
          <a:p>
            <a:r>
              <a:rPr lang="en-US" dirty="0"/>
              <a:t>Conviction “under any law of purchasing, </a:t>
            </a:r>
            <a:r>
              <a:rPr lang="en-US" dirty="0" smtClean="0"/>
              <a:t>selling</a:t>
            </a:r>
            <a:r>
              <a:rPr lang="en-US" dirty="0"/>
              <a:t>, offering for sale, exchanging, using, </a:t>
            </a:r>
            <a:r>
              <a:rPr lang="en-US" dirty="0" smtClean="0"/>
              <a:t>owning</a:t>
            </a:r>
            <a:r>
              <a:rPr lang="en-US" dirty="0"/>
              <a:t>, possessing, or carrying, or of </a:t>
            </a:r>
            <a:r>
              <a:rPr lang="en-US" dirty="0" smtClean="0"/>
              <a:t>attempting </a:t>
            </a:r>
            <a:r>
              <a:rPr lang="en-US" dirty="0"/>
              <a:t>or conspiring to purchase, sell</a:t>
            </a:r>
            <a:r>
              <a:rPr lang="en-US" dirty="0" smtClean="0"/>
              <a:t>, offer </a:t>
            </a:r>
            <a:r>
              <a:rPr lang="en-US" dirty="0"/>
              <a:t>for sale, exchange, use, own, possess, or </a:t>
            </a:r>
            <a:r>
              <a:rPr lang="en-US" dirty="0" smtClean="0"/>
              <a:t>carry</a:t>
            </a:r>
            <a:r>
              <a:rPr lang="en-US" dirty="0"/>
              <a:t>, any weapon, part, or accessory which is </a:t>
            </a:r>
            <a:r>
              <a:rPr lang="en-US" dirty="0" smtClean="0"/>
              <a:t>firearm </a:t>
            </a:r>
            <a:r>
              <a:rPr lang="en-US" dirty="0"/>
              <a:t>or destructive device (as defined in 18 </a:t>
            </a:r>
            <a:r>
              <a:rPr lang="en-US" dirty="0" smtClean="0"/>
              <a:t>USC </a:t>
            </a:r>
            <a:r>
              <a:rPr lang="en-US" dirty="0"/>
              <a:t>921 (a)).”</a:t>
            </a:r>
          </a:p>
          <a:p>
            <a:endParaRPr lang="en-US" dirty="0"/>
          </a:p>
        </p:txBody>
      </p:sp>
    </p:spTree>
    <p:extLst>
      <p:ext uri="{BB962C8B-B14F-4D97-AF65-F5344CB8AC3E}">
        <p14:creationId xmlns:p14="http://schemas.microsoft.com/office/powerpoint/2010/main" val="1565953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The Proposed expansion of the </a:t>
            </a:r>
            <a:r>
              <a:rPr lang="en-US" dirty="0" err="1" smtClean="0">
                <a:latin typeface="+mn-lt"/>
              </a:rPr>
              <a:t>daca</a:t>
            </a:r>
            <a:r>
              <a:rPr lang="en-US" dirty="0" smtClean="0">
                <a:latin typeface="+mn-lt"/>
              </a:rPr>
              <a:t> program</a:t>
            </a:r>
            <a:endParaRPr lang="en-US" dirty="0">
              <a:latin typeface="+mn-lt"/>
            </a:endParaRPr>
          </a:p>
        </p:txBody>
      </p:sp>
      <p:sp>
        <p:nvSpPr>
          <p:cNvPr id="3" name="Content Placeholder 2"/>
          <p:cNvSpPr>
            <a:spLocks noGrp="1"/>
          </p:cNvSpPr>
          <p:nvPr>
            <p:ph idx="1"/>
          </p:nvPr>
        </p:nvSpPr>
        <p:spPr>
          <a:xfrm>
            <a:off x="261677" y="1692323"/>
            <a:ext cx="8568424" cy="4899546"/>
          </a:xfrm>
        </p:spPr>
        <p:txBody>
          <a:bodyPr/>
          <a:lstStyle/>
          <a:p>
            <a:pPr algn="just"/>
            <a:r>
              <a:rPr lang="en-US" sz="1450" dirty="0" smtClean="0"/>
              <a:t>Entered the </a:t>
            </a:r>
            <a:r>
              <a:rPr lang="en-US" sz="1450" dirty="0"/>
              <a:t>United States before reaching your 16th birthday;</a:t>
            </a:r>
          </a:p>
          <a:p>
            <a:pPr algn="just"/>
            <a:endParaRPr lang="en-US" sz="1450" dirty="0"/>
          </a:p>
          <a:p>
            <a:pPr algn="just"/>
            <a:r>
              <a:rPr lang="en-US" sz="1450" dirty="0" smtClean="0"/>
              <a:t>Continuously </a:t>
            </a:r>
            <a:r>
              <a:rPr lang="en-US" sz="1450" dirty="0"/>
              <a:t>resided in the United States since January 1, </a:t>
            </a:r>
            <a:r>
              <a:rPr lang="en-US" sz="1450" dirty="0" smtClean="0"/>
              <a:t>2010 to the present;</a:t>
            </a:r>
          </a:p>
          <a:p>
            <a:pPr marL="114300" indent="0" algn="just">
              <a:buNone/>
            </a:pPr>
            <a:endParaRPr lang="en-US" sz="1450" dirty="0" smtClean="0"/>
          </a:p>
          <a:p>
            <a:pPr algn="just"/>
            <a:r>
              <a:rPr lang="en-US" sz="1450" dirty="0" smtClean="0"/>
              <a:t>Were </a:t>
            </a:r>
            <a:r>
              <a:rPr lang="en-US" sz="1450" dirty="0"/>
              <a:t>physically present in the United States on June 15, 2012, and at the time of making your request for consideration of </a:t>
            </a:r>
            <a:r>
              <a:rPr lang="en-US" sz="1450" dirty="0" smtClean="0"/>
              <a:t>DACA w/ USCIS</a:t>
            </a:r>
            <a:r>
              <a:rPr lang="en-US" sz="1450" dirty="0"/>
              <a:t>;</a:t>
            </a:r>
          </a:p>
          <a:p>
            <a:pPr marL="114300" indent="0" algn="just">
              <a:buNone/>
            </a:pPr>
            <a:endParaRPr lang="en-US" sz="1450" dirty="0"/>
          </a:p>
          <a:p>
            <a:pPr algn="just"/>
            <a:r>
              <a:rPr lang="en-US" sz="1450" dirty="0" smtClean="0"/>
              <a:t>Had </a:t>
            </a:r>
            <a:r>
              <a:rPr lang="en-US" sz="1450" dirty="0"/>
              <a:t>no lawful status </a:t>
            </a:r>
            <a:r>
              <a:rPr lang="en-US" sz="1450" dirty="0" smtClean="0"/>
              <a:t>as of June </a:t>
            </a:r>
            <a:r>
              <a:rPr lang="en-US" sz="1450" dirty="0"/>
              <a:t>15, 2012;</a:t>
            </a:r>
          </a:p>
          <a:p>
            <a:pPr algn="just"/>
            <a:endParaRPr lang="en-US" sz="1450" dirty="0"/>
          </a:p>
          <a:p>
            <a:pPr algn="just"/>
            <a:r>
              <a:rPr lang="en-US" sz="1450" dirty="0" smtClean="0"/>
              <a:t>Are </a:t>
            </a:r>
            <a:r>
              <a:rPr lang="en-US" sz="1450" dirty="0"/>
              <a:t>currently in school, have graduated or obtained a certificate of completion from high school, have obtained a general education development (GED) certificate, or are an honorably discharged veteran of the Coast Guard or Armed Forces of the United States; </a:t>
            </a:r>
          </a:p>
          <a:p>
            <a:pPr algn="just"/>
            <a:endParaRPr lang="en-US" sz="1450" dirty="0"/>
          </a:p>
          <a:p>
            <a:pPr algn="just"/>
            <a:r>
              <a:rPr lang="en-US" sz="1450" dirty="0" smtClean="0"/>
              <a:t>Have </a:t>
            </a:r>
            <a:r>
              <a:rPr lang="en-US" sz="1450" dirty="0"/>
              <a:t>not been convicted of a felony, significant misdemeanor, or three or more other misdemeanors, and do not otherwise pose a threat to national security or public safety; and</a:t>
            </a:r>
          </a:p>
          <a:p>
            <a:pPr algn="just"/>
            <a:endParaRPr lang="en-US" sz="1450" dirty="0"/>
          </a:p>
          <a:p>
            <a:pPr algn="just"/>
            <a:r>
              <a:rPr lang="en-US" sz="1450" dirty="0" smtClean="0"/>
              <a:t>Must pass an FBI </a:t>
            </a:r>
            <a:r>
              <a:rPr lang="en-US" sz="1450" dirty="0"/>
              <a:t>background check.</a:t>
            </a:r>
          </a:p>
          <a:p>
            <a:endParaRPr lang="en-US" sz="1450" dirty="0"/>
          </a:p>
        </p:txBody>
      </p:sp>
    </p:spTree>
    <p:extLst>
      <p:ext uri="{BB962C8B-B14F-4D97-AF65-F5344CB8AC3E}">
        <p14:creationId xmlns:p14="http://schemas.microsoft.com/office/powerpoint/2010/main" val="154669798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Aggravated Felony Ground (“AF”)</a:t>
            </a:r>
          </a:p>
        </p:txBody>
      </p:sp>
      <p:sp>
        <p:nvSpPr>
          <p:cNvPr id="3" name="Content Placeholder 2"/>
          <p:cNvSpPr>
            <a:spLocks noGrp="1"/>
          </p:cNvSpPr>
          <p:nvPr>
            <p:ph idx="1"/>
          </p:nvPr>
        </p:nvSpPr>
        <p:spPr/>
        <p:txBody>
          <a:bodyPr/>
          <a:lstStyle/>
          <a:p>
            <a:pPr marL="114300" indent="0">
              <a:buNone/>
            </a:pPr>
            <a:r>
              <a:rPr lang="en-US" dirty="0"/>
              <a:t>In general, an “aggravated felony” is the most important ground for you LPR to avoid.</a:t>
            </a:r>
          </a:p>
          <a:p>
            <a:endParaRPr lang="en-US" dirty="0"/>
          </a:p>
          <a:p>
            <a:pPr marL="114300" indent="0">
              <a:buNone/>
            </a:pPr>
            <a:r>
              <a:rPr lang="en-US" dirty="0"/>
              <a:t>Some reasons why:</a:t>
            </a:r>
          </a:p>
          <a:p>
            <a:r>
              <a:rPr lang="en-US" dirty="0"/>
              <a:t>Deportation is a near certainty.  Bars ability to maintain lawful permanent residency and almost all forms of relief from deportation.</a:t>
            </a:r>
          </a:p>
          <a:p>
            <a:r>
              <a:rPr lang="en-US" dirty="0"/>
              <a:t>Permanently bars US citizenship</a:t>
            </a:r>
          </a:p>
          <a:p>
            <a:r>
              <a:rPr lang="en-US" dirty="0"/>
              <a:t>Triggers mandatory detention without bond</a:t>
            </a:r>
          </a:p>
          <a:p>
            <a:r>
              <a:rPr lang="en-US" dirty="0"/>
              <a:t>Permanently bars ability to return to the U.S. after deportation. </a:t>
            </a:r>
          </a:p>
          <a:p>
            <a:endParaRPr lang="en-US" dirty="0"/>
          </a:p>
        </p:txBody>
      </p:sp>
    </p:spTree>
    <p:extLst>
      <p:ext uri="{BB962C8B-B14F-4D97-AF65-F5344CB8AC3E}">
        <p14:creationId xmlns:p14="http://schemas.microsoft.com/office/powerpoint/2010/main" val="1502247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Aggravated Felony (2)</a:t>
            </a:r>
          </a:p>
        </p:txBody>
      </p:sp>
      <p:sp>
        <p:nvSpPr>
          <p:cNvPr id="3" name="Content Placeholder 2"/>
          <p:cNvSpPr>
            <a:spLocks noGrp="1"/>
          </p:cNvSpPr>
          <p:nvPr>
            <p:ph idx="1"/>
          </p:nvPr>
        </p:nvSpPr>
        <p:spPr/>
        <p:txBody>
          <a:bodyPr/>
          <a:lstStyle/>
          <a:p>
            <a:r>
              <a:rPr lang="en-US" dirty="0"/>
              <a:t>A misdemeanor can be an aggravated felony.  </a:t>
            </a:r>
            <a:r>
              <a:rPr lang="en-US" i="1" dirty="0"/>
              <a:t>United States v. Graham</a:t>
            </a:r>
            <a:r>
              <a:rPr lang="en-US" dirty="0"/>
              <a:t>, 169 F.3d 787 (3d Cir 1999).  Some NJ DP and fourth degree offenses can be deemed aggravated felonies!</a:t>
            </a:r>
          </a:p>
          <a:p>
            <a:endParaRPr lang="en-US" dirty="0"/>
          </a:p>
          <a:p>
            <a:r>
              <a:rPr lang="en-US" dirty="0"/>
              <a:t>A crime need not be committed “with aggravation” for it to be an aggravated felony.</a:t>
            </a:r>
          </a:p>
          <a:p>
            <a:pPr marL="114300" indent="0">
              <a:buNone/>
            </a:pPr>
            <a:r>
              <a:rPr lang="en-US" dirty="0"/>
              <a:t> </a:t>
            </a:r>
            <a:r>
              <a:rPr lang="en-US" dirty="0" smtClean="0"/>
              <a:t>  8 </a:t>
            </a:r>
            <a:r>
              <a:rPr lang="en-US" dirty="0"/>
              <a:t>USC § 1101(a), INA § 101 (a)(43) </a:t>
            </a:r>
          </a:p>
        </p:txBody>
      </p:sp>
    </p:spTree>
    <p:extLst>
      <p:ext uri="{BB962C8B-B14F-4D97-AF65-F5344CB8AC3E}">
        <p14:creationId xmlns:p14="http://schemas.microsoft.com/office/powerpoint/2010/main" val="37202712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Aggravated Felony (3)</a:t>
            </a:r>
          </a:p>
        </p:txBody>
      </p:sp>
      <p:sp>
        <p:nvSpPr>
          <p:cNvPr id="3" name="Content Placeholder 2"/>
          <p:cNvSpPr>
            <a:spLocks noGrp="1"/>
          </p:cNvSpPr>
          <p:nvPr>
            <p:ph idx="1"/>
          </p:nvPr>
        </p:nvSpPr>
        <p:spPr/>
        <p:txBody>
          <a:bodyPr/>
          <a:lstStyle/>
          <a:p>
            <a:pPr marL="114300" indent="0">
              <a:buNone/>
            </a:pPr>
            <a:r>
              <a:rPr lang="en-US" dirty="0"/>
              <a:t>Congress used varied criteria in defining aggravated felony offenses:</a:t>
            </a:r>
          </a:p>
          <a:p>
            <a:r>
              <a:rPr lang="en-US" dirty="0"/>
              <a:t>Conviction alone (e.g. murder) </a:t>
            </a:r>
          </a:p>
          <a:p>
            <a:r>
              <a:rPr lang="en-US" dirty="0"/>
              <a:t>Conviction + sentence (e.g. theft + sentence of a year or more)</a:t>
            </a:r>
          </a:p>
          <a:p>
            <a:r>
              <a:rPr lang="en-US" dirty="0"/>
              <a:t>Conviction + other characteristic (e.g., fraud + loss exceeds $10,000)</a:t>
            </a:r>
          </a:p>
          <a:p>
            <a:endParaRPr lang="en-US" dirty="0"/>
          </a:p>
          <a:p>
            <a:pPr marL="114300" indent="0">
              <a:buNone/>
            </a:pPr>
            <a:r>
              <a:rPr lang="en-US" dirty="0"/>
              <a:t>8 USC § 1101(a), INA § 101 (a)(43)</a:t>
            </a:r>
          </a:p>
          <a:p>
            <a:endParaRPr lang="en-US" dirty="0"/>
          </a:p>
        </p:txBody>
      </p:sp>
    </p:spTree>
    <p:extLst>
      <p:ext uri="{BB962C8B-B14F-4D97-AF65-F5344CB8AC3E}">
        <p14:creationId xmlns:p14="http://schemas.microsoft.com/office/powerpoint/2010/main" val="2862046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Aggravated Felony (4)</a:t>
            </a:r>
          </a:p>
        </p:txBody>
      </p:sp>
      <p:sp>
        <p:nvSpPr>
          <p:cNvPr id="3" name="Content Placeholder 2"/>
          <p:cNvSpPr>
            <a:spLocks noGrp="1"/>
          </p:cNvSpPr>
          <p:nvPr>
            <p:ph idx="1"/>
          </p:nvPr>
        </p:nvSpPr>
        <p:spPr>
          <a:xfrm>
            <a:off x="457200" y="1752600"/>
            <a:ext cx="8229600" cy="5105399"/>
          </a:xfrm>
        </p:spPr>
        <p:txBody>
          <a:bodyPr/>
          <a:lstStyle/>
          <a:p>
            <a:pPr marL="114300" indent="0">
              <a:buNone/>
            </a:pPr>
            <a:r>
              <a:rPr lang="en-US" sz="2200" dirty="0"/>
              <a:t>Specific AF Offenses: </a:t>
            </a:r>
            <a:endParaRPr lang="en-US" sz="2200" dirty="0" smtClean="0"/>
          </a:p>
          <a:p>
            <a:pPr marL="114300" indent="0">
              <a:buNone/>
            </a:pPr>
            <a:endParaRPr lang="en-US" sz="2200" dirty="0"/>
          </a:p>
          <a:p>
            <a:pPr eaLnBrk="1" hangingPunct="1"/>
            <a:r>
              <a:rPr lang="en-US" sz="2200" dirty="0"/>
              <a:t>Murder, rape, or sexual abuse of a </a:t>
            </a:r>
            <a:r>
              <a:rPr lang="en-US" sz="2200" dirty="0" smtClean="0"/>
              <a:t>minor</a:t>
            </a:r>
            <a:endParaRPr lang="en-US" sz="2200" dirty="0"/>
          </a:p>
          <a:p>
            <a:pPr eaLnBrk="1" hangingPunct="1"/>
            <a:r>
              <a:rPr lang="en-US" sz="2200" dirty="0"/>
              <a:t>Drug </a:t>
            </a:r>
            <a:r>
              <a:rPr lang="en-US" sz="2200" dirty="0" smtClean="0"/>
              <a:t>trafficking</a:t>
            </a:r>
            <a:endParaRPr lang="en-US" sz="2200" dirty="0"/>
          </a:p>
          <a:p>
            <a:pPr eaLnBrk="1" hangingPunct="1"/>
            <a:r>
              <a:rPr lang="en-US" sz="2200" dirty="0"/>
              <a:t>Firearms </a:t>
            </a:r>
            <a:r>
              <a:rPr lang="en-US" sz="2200" dirty="0" smtClean="0"/>
              <a:t>trafficking</a:t>
            </a:r>
            <a:endParaRPr lang="en-US" sz="2200" dirty="0"/>
          </a:p>
          <a:p>
            <a:pPr eaLnBrk="1" hangingPunct="1"/>
            <a:r>
              <a:rPr lang="en-US" sz="2200" dirty="0"/>
              <a:t>Crime of violence with prison sentence of at least one year</a:t>
            </a:r>
          </a:p>
          <a:p>
            <a:pPr eaLnBrk="1" hangingPunct="1">
              <a:spcBef>
                <a:spcPct val="0"/>
              </a:spcBef>
            </a:pPr>
            <a:r>
              <a:rPr lang="en-US" sz="2200" dirty="0"/>
              <a:t>Theft of burglary offense with prison sentence of at least one year</a:t>
            </a:r>
            <a:r>
              <a:rPr lang="en-US" sz="2200" dirty="0" smtClean="0"/>
              <a:t>.</a:t>
            </a:r>
            <a:endParaRPr lang="en-US" sz="2200" dirty="0"/>
          </a:p>
          <a:p>
            <a:pPr eaLnBrk="1" hangingPunct="1">
              <a:spcBef>
                <a:spcPct val="0"/>
              </a:spcBef>
            </a:pPr>
            <a:r>
              <a:rPr lang="en-US" sz="2200" dirty="0"/>
              <a:t>Offense involving fraud or deceit with loss to victim(s) exceeding $</a:t>
            </a:r>
            <a:r>
              <a:rPr lang="en-US" sz="2200" dirty="0" smtClean="0"/>
              <a:t>10,000</a:t>
            </a:r>
          </a:p>
          <a:p>
            <a:pPr eaLnBrk="1" hangingPunct="1">
              <a:spcBef>
                <a:spcPct val="0"/>
              </a:spcBef>
            </a:pPr>
            <a:r>
              <a:rPr lang="en-US" sz="2200" dirty="0" smtClean="0"/>
              <a:t>Other </a:t>
            </a:r>
            <a:r>
              <a:rPr lang="en-US" sz="2200" dirty="0"/>
              <a:t>offenses at </a:t>
            </a:r>
            <a:r>
              <a:rPr lang="en-US" sz="2200" dirty="0" smtClean="0"/>
              <a:t>8 </a:t>
            </a:r>
            <a:r>
              <a:rPr lang="en-US" sz="2200" dirty="0"/>
              <a:t>USC § 1101(a)(43) </a:t>
            </a:r>
          </a:p>
          <a:p>
            <a:endParaRPr lang="en-US" sz="2000" dirty="0"/>
          </a:p>
        </p:txBody>
      </p:sp>
    </p:spTree>
    <p:extLst>
      <p:ext uri="{BB962C8B-B14F-4D97-AF65-F5344CB8AC3E}">
        <p14:creationId xmlns:p14="http://schemas.microsoft.com/office/powerpoint/2010/main" val="340596892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Drug Trafficking Aggravate Felony</a:t>
            </a:r>
          </a:p>
        </p:txBody>
      </p:sp>
      <p:sp>
        <p:nvSpPr>
          <p:cNvPr id="3" name="Content Placeholder 2"/>
          <p:cNvSpPr>
            <a:spLocks noGrp="1"/>
          </p:cNvSpPr>
          <p:nvPr>
            <p:ph idx="1"/>
          </p:nvPr>
        </p:nvSpPr>
        <p:spPr/>
        <p:txBody>
          <a:bodyPr/>
          <a:lstStyle/>
          <a:p>
            <a:pPr marL="114300" indent="0">
              <a:buNone/>
            </a:pPr>
            <a:r>
              <a:rPr lang="en-US" dirty="0" smtClean="0"/>
              <a:t>Offense is </a:t>
            </a:r>
            <a:r>
              <a:rPr lang="en-US" dirty="0"/>
              <a:t>a drug trafficking AF if it either:</a:t>
            </a:r>
          </a:p>
          <a:p>
            <a:endParaRPr lang="en-US" dirty="0"/>
          </a:p>
          <a:p>
            <a:r>
              <a:rPr lang="en-US" dirty="0"/>
              <a:t>Is a felony and contains a trafficking element. </a:t>
            </a:r>
            <a:r>
              <a:rPr lang="en-US" i="1" dirty="0" err="1"/>
              <a:t>Jeune</a:t>
            </a:r>
            <a:r>
              <a:rPr lang="en-US" i="1" dirty="0"/>
              <a:t> v. Atty. Gen., </a:t>
            </a:r>
            <a:r>
              <a:rPr lang="en-US" dirty="0"/>
              <a:t>476 F. 3d 199 (3d Cir 2007); </a:t>
            </a:r>
            <a:r>
              <a:rPr lang="en-US" i="1" dirty="0"/>
              <a:t>Matter of Davis</a:t>
            </a:r>
            <a:r>
              <a:rPr lang="en-US" dirty="0"/>
              <a:t>, 20 I&amp;N Dec. 536 (BIA 1992) </a:t>
            </a:r>
            <a:r>
              <a:rPr lang="en-US" dirty="0" smtClean="0"/>
              <a:t>or</a:t>
            </a:r>
          </a:p>
          <a:p>
            <a:pPr marL="114300" indent="0">
              <a:buNone/>
            </a:pPr>
            <a:endParaRPr lang="en-US" dirty="0"/>
          </a:p>
          <a:p>
            <a:r>
              <a:rPr lang="en-US" dirty="0"/>
              <a:t>Proscribes conduct punishable as a felony under federal law.  </a:t>
            </a:r>
            <a:r>
              <a:rPr lang="en-US" i="1" dirty="0"/>
              <a:t>Lopez v. Gonzales</a:t>
            </a:r>
            <a:r>
              <a:rPr lang="en-US" dirty="0"/>
              <a:t>, 127 S. Ct. 625 (2006).</a:t>
            </a:r>
          </a:p>
          <a:p>
            <a:endParaRPr lang="en-US" dirty="0"/>
          </a:p>
        </p:txBody>
      </p:sp>
    </p:spTree>
    <p:extLst>
      <p:ext uri="{BB962C8B-B14F-4D97-AF65-F5344CB8AC3E}">
        <p14:creationId xmlns:p14="http://schemas.microsoft.com/office/powerpoint/2010/main" val="946954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What is a Drug Trafficking AF?</a:t>
            </a:r>
          </a:p>
        </p:txBody>
      </p:sp>
      <p:sp>
        <p:nvSpPr>
          <p:cNvPr id="3" name="Content Placeholder 2"/>
          <p:cNvSpPr>
            <a:spLocks noGrp="1"/>
          </p:cNvSpPr>
          <p:nvPr>
            <p:ph idx="1"/>
          </p:nvPr>
        </p:nvSpPr>
        <p:spPr/>
        <p:txBody>
          <a:bodyPr/>
          <a:lstStyle/>
          <a:p>
            <a:pPr marL="114300" indent="0">
              <a:buNone/>
            </a:pPr>
            <a:r>
              <a:rPr lang="en-US" dirty="0"/>
              <a:t>A state offense that is analogous to a federal felony</a:t>
            </a:r>
            <a:r>
              <a:rPr lang="en-US" dirty="0" smtClean="0"/>
              <a:t>:</a:t>
            </a:r>
          </a:p>
          <a:p>
            <a:pPr marL="114300" indent="0">
              <a:buNone/>
            </a:pPr>
            <a:endParaRPr lang="en-US" dirty="0"/>
          </a:p>
          <a:p>
            <a:r>
              <a:rPr lang="en-US" dirty="0"/>
              <a:t>Manufacturing, distribution, dispensation</a:t>
            </a:r>
          </a:p>
          <a:p>
            <a:endParaRPr lang="en-US" dirty="0"/>
          </a:p>
          <a:p>
            <a:r>
              <a:rPr lang="en-US" dirty="0"/>
              <a:t>Possession with intent to manufacture, etc.</a:t>
            </a:r>
          </a:p>
          <a:p>
            <a:endParaRPr lang="en-US" dirty="0"/>
          </a:p>
          <a:p>
            <a:r>
              <a:rPr lang="en-US" dirty="0"/>
              <a:t>Exception: gratuitous distribution of small amount of marijuana should not be AF. </a:t>
            </a:r>
            <a:r>
              <a:rPr lang="en-US" i="1" dirty="0"/>
              <a:t>Wilson v. Ashcroft </a:t>
            </a:r>
            <a:r>
              <a:rPr lang="en-US" dirty="0"/>
              <a:t>350 F. 3d 377 (3d Cir. 2003).</a:t>
            </a:r>
          </a:p>
          <a:p>
            <a:endParaRPr lang="en-US" dirty="0"/>
          </a:p>
        </p:txBody>
      </p:sp>
    </p:spTree>
    <p:extLst>
      <p:ext uri="{BB962C8B-B14F-4D97-AF65-F5344CB8AC3E}">
        <p14:creationId xmlns:p14="http://schemas.microsoft.com/office/powerpoint/2010/main" val="418356682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Strategies to Avoid Drug AF:</a:t>
            </a:r>
            <a:br>
              <a:rPr lang="en-US" sz="2800" dirty="0">
                <a:latin typeface="+mn-lt"/>
              </a:rPr>
            </a:br>
            <a:r>
              <a:rPr lang="en-US" sz="2800" dirty="0">
                <a:latin typeface="+mn-lt"/>
              </a:rPr>
              <a:t>First Drug Offense</a:t>
            </a:r>
          </a:p>
        </p:txBody>
      </p:sp>
      <p:sp>
        <p:nvSpPr>
          <p:cNvPr id="3" name="Content Placeholder 2"/>
          <p:cNvSpPr>
            <a:spLocks noGrp="1"/>
          </p:cNvSpPr>
          <p:nvPr>
            <p:ph idx="1"/>
          </p:nvPr>
        </p:nvSpPr>
        <p:spPr/>
        <p:txBody>
          <a:bodyPr/>
          <a:lstStyle/>
          <a:p>
            <a:r>
              <a:rPr lang="en-US" dirty="0"/>
              <a:t>Plead to simple possession offense (still deportable under Controlled Substance ground) </a:t>
            </a:r>
          </a:p>
          <a:p>
            <a:endParaRPr lang="en-US" dirty="0"/>
          </a:p>
          <a:p>
            <a:r>
              <a:rPr lang="en-US" dirty="0"/>
              <a:t>Plead to gratuitous distribution of small amounts of marijuana</a:t>
            </a:r>
          </a:p>
          <a:p>
            <a:endParaRPr lang="en-US" dirty="0"/>
          </a:p>
          <a:p>
            <a:r>
              <a:rPr lang="en-US" dirty="0"/>
              <a:t>Specify that offense involved substance not covered in 21 U.S.C 802</a:t>
            </a:r>
          </a:p>
          <a:p>
            <a:endParaRPr lang="en-US" dirty="0"/>
          </a:p>
        </p:txBody>
      </p:sp>
    </p:spTree>
    <p:extLst>
      <p:ext uri="{BB962C8B-B14F-4D97-AF65-F5344CB8AC3E}">
        <p14:creationId xmlns:p14="http://schemas.microsoft.com/office/powerpoint/2010/main" val="384640125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Burglary Aggravated Felony</a:t>
            </a:r>
          </a:p>
        </p:txBody>
      </p:sp>
      <p:sp>
        <p:nvSpPr>
          <p:cNvPr id="3" name="Content Placeholder 2"/>
          <p:cNvSpPr>
            <a:spLocks noGrp="1"/>
          </p:cNvSpPr>
          <p:nvPr>
            <p:ph idx="1"/>
          </p:nvPr>
        </p:nvSpPr>
        <p:spPr/>
        <p:txBody>
          <a:bodyPr/>
          <a:lstStyle/>
          <a:p>
            <a:pPr marL="114300" indent="0">
              <a:buNone/>
            </a:pPr>
            <a:r>
              <a:rPr lang="en-US" dirty="0"/>
              <a:t>Elements of Burglary Aggravated Felony:</a:t>
            </a:r>
          </a:p>
          <a:p>
            <a:endParaRPr lang="en-US" dirty="0"/>
          </a:p>
          <a:p>
            <a:r>
              <a:rPr lang="en-US" dirty="0"/>
              <a:t>Conviction for a burglary offense and</a:t>
            </a:r>
          </a:p>
          <a:p>
            <a:endParaRPr lang="en-US" dirty="0"/>
          </a:p>
          <a:p>
            <a:r>
              <a:rPr lang="en-US" dirty="0"/>
              <a:t>Sentence imposed of one year or more</a:t>
            </a:r>
          </a:p>
          <a:p>
            <a:endParaRPr lang="en-US" dirty="0"/>
          </a:p>
          <a:p>
            <a:pPr marL="114300" indent="0">
              <a:buNone/>
            </a:pPr>
            <a:r>
              <a:rPr lang="en-US" dirty="0"/>
              <a:t>8 USC § 1101(a), INA § 101 (a)(43)</a:t>
            </a:r>
          </a:p>
          <a:p>
            <a:endParaRPr lang="en-US" dirty="0"/>
          </a:p>
        </p:txBody>
      </p:sp>
    </p:spTree>
    <p:extLst>
      <p:ext uri="{BB962C8B-B14F-4D97-AF65-F5344CB8AC3E}">
        <p14:creationId xmlns:p14="http://schemas.microsoft.com/office/powerpoint/2010/main" val="28084942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Strategies to Avoid Burglary AF</a:t>
            </a:r>
          </a:p>
        </p:txBody>
      </p:sp>
      <p:sp>
        <p:nvSpPr>
          <p:cNvPr id="3" name="Content Placeholder 2"/>
          <p:cNvSpPr>
            <a:spLocks noGrp="1"/>
          </p:cNvSpPr>
          <p:nvPr>
            <p:ph idx="1"/>
          </p:nvPr>
        </p:nvSpPr>
        <p:spPr/>
        <p:txBody>
          <a:bodyPr/>
          <a:lstStyle/>
          <a:p>
            <a:r>
              <a:rPr lang="en-US" dirty="0"/>
              <a:t>Avoid a sentence imposed of one year or more</a:t>
            </a:r>
          </a:p>
          <a:p>
            <a:endParaRPr lang="en-US" dirty="0"/>
          </a:p>
          <a:p>
            <a:r>
              <a:rPr lang="en-US" dirty="0"/>
              <a:t>Avoid elements of generic burglary.  For example some courts have held that auto burglary does not satisfy the generic definition </a:t>
            </a:r>
            <a:r>
              <a:rPr lang="en-US" i="1" dirty="0" smtClean="0"/>
              <a:t>Matter </a:t>
            </a:r>
            <a:r>
              <a:rPr lang="en-US" i="1" dirty="0"/>
              <a:t>of Perez</a:t>
            </a:r>
            <a:r>
              <a:rPr lang="en-US" dirty="0"/>
              <a:t>, 22 I&amp;N Dec, 1325 (BIA 2000).</a:t>
            </a:r>
          </a:p>
          <a:p>
            <a:endParaRPr lang="en-US" dirty="0"/>
          </a:p>
          <a:p>
            <a:r>
              <a:rPr lang="en-US" dirty="0"/>
              <a:t>Beware! A NJ burglary conviction that does not fit the generic definition of burglary may still fall within other AF categories, like “crime of violence” AF or “attempted theft” AF. </a:t>
            </a:r>
          </a:p>
          <a:p>
            <a:endParaRPr lang="en-US" dirty="0"/>
          </a:p>
        </p:txBody>
      </p:sp>
    </p:spTree>
    <p:extLst>
      <p:ext uri="{BB962C8B-B14F-4D97-AF65-F5344CB8AC3E}">
        <p14:creationId xmlns:p14="http://schemas.microsoft.com/office/powerpoint/2010/main" val="7567398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Crime of Violence AF</a:t>
            </a:r>
          </a:p>
        </p:txBody>
      </p:sp>
      <p:sp>
        <p:nvSpPr>
          <p:cNvPr id="3" name="Content Placeholder 2"/>
          <p:cNvSpPr>
            <a:spLocks noGrp="1"/>
          </p:cNvSpPr>
          <p:nvPr>
            <p:ph idx="1"/>
          </p:nvPr>
        </p:nvSpPr>
        <p:spPr/>
        <p:txBody>
          <a:bodyPr/>
          <a:lstStyle/>
          <a:p>
            <a:r>
              <a:rPr lang="en-US" dirty="0"/>
              <a:t>Congress defined a “crime of violence” aggravated felony by reference to 18 USC § 16, which is in two parts:</a:t>
            </a:r>
          </a:p>
          <a:p>
            <a:endParaRPr lang="en-US" dirty="0"/>
          </a:p>
          <a:p>
            <a:pPr lvl="1"/>
            <a:r>
              <a:rPr lang="en-US" dirty="0"/>
              <a:t>§16(a) (force as an element)</a:t>
            </a:r>
          </a:p>
          <a:p>
            <a:endParaRPr lang="en-US" dirty="0"/>
          </a:p>
          <a:p>
            <a:pPr lvl="1"/>
            <a:r>
              <a:rPr lang="en-US" dirty="0"/>
              <a:t>§ 16(b) (felony)</a:t>
            </a:r>
          </a:p>
          <a:p>
            <a:endParaRPr lang="en-US" dirty="0"/>
          </a:p>
          <a:p>
            <a:pPr marL="114300" indent="0">
              <a:buNone/>
            </a:pPr>
            <a:r>
              <a:rPr lang="en-US" dirty="0"/>
              <a:t>8 U.S.C. 1103(43)(F); INA 101(a)(43)(F)</a:t>
            </a:r>
          </a:p>
          <a:p>
            <a:endParaRPr lang="en-US" dirty="0"/>
          </a:p>
        </p:txBody>
      </p:sp>
    </p:spTree>
    <p:extLst>
      <p:ext uri="{BB962C8B-B14F-4D97-AF65-F5344CB8AC3E}">
        <p14:creationId xmlns:p14="http://schemas.microsoft.com/office/powerpoint/2010/main" val="212363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DACA Expansion IN A NUTSHELL </a:t>
            </a:r>
            <a:endParaRPr lang="en-US" dirty="0">
              <a:latin typeface="+mn-lt"/>
            </a:endParaRPr>
          </a:p>
        </p:txBody>
      </p:sp>
      <p:sp>
        <p:nvSpPr>
          <p:cNvPr id="3" name="Content Placeholder 2"/>
          <p:cNvSpPr>
            <a:spLocks noGrp="1"/>
          </p:cNvSpPr>
          <p:nvPr>
            <p:ph idx="1"/>
          </p:nvPr>
        </p:nvSpPr>
        <p:spPr>
          <a:xfrm>
            <a:off x="425450" y="2107442"/>
            <a:ext cx="8131696" cy="2682922"/>
          </a:xfrm>
        </p:spPr>
        <p:txBody>
          <a:bodyPr/>
          <a:lstStyle/>
          <a:p>
            <a:pPr marL="114300" indent="0" algn="just">
              <a:buNone/>
            </a:pPr>
            <a:r>
              <a:rPr lang="en-US" sz="2000" b="1" u="sng" dirty="0" smtClean="0"/>
              <a:t>Age </a:t>
            </a:r>
            <a:r>
              <a:rPr lang="en-US" sz="2000" b="1" u="sng" dirty="0"/>
              <a:t>cap removed</a:t>
            </a:r>
            <a:r>
              <a:rPr lang="en-US" sz="2000" dirty="0"/>
              <a:t>: </a:t>
            </a:r>
          </a:p>
          <a:p>
            <a:pPr marL="114300" indent="0" algn="just">
              <a:buNone/>
            </a:pPr>
            <a:endParaRPr lang="en-US" sz="2000" dirty="0" smtClean="0"/>
          </a:p>
          <a:p>
            <a:pPr algn="just"/>
            <a:r>
              <a:rPr lang="en-US" sz="2000" dirty="0" smtClean="0"/>
              <a:t>DACA, as expanded, will apply to </a:t>
            </a:r>
            <a:r>
              <a:rPr lang="en-US" sz="2000" dirty="0"/>
              <a:t>all </a:t>
            </a:r>
            <a:r>
              <a:rPr lang="en-US" sz="2000" dirty="0" smtClean="0"/>
              <a:t>eligible </a:t>
            </a:r>
            <a:r>
              <a:rPr lang="en-US" sz="2000" dirty="0"/>
              <a:t>immigrants who entered the </a:t>
            </a:r>
            <a:r>
              <a:rPr lang="en-US" sz="2000" dirty="0" smtClean="0"/>
              <a:t>U.S. before </a:t>
            </a:r>
            <a:r>
              <a:rPr lang="en-US" sz="2000" dirty="0"/>
              <a:t>the adjusted entry date </a:t>
            </a:r>
            <a:r>
              <a:rPr lang="en-US" sz="2000" dirty="0" smtClean="0"/>
              <a:t>(as long as that entry date was before his/her 16</a:t>
            </a:r>
            <a:r>
              <a:rPr lang="en-US" sz="2000" baseline="30000" dirty="0" smtClean="0"/>
              <a:t>th</a:t>
            </a:r>
            <a:r>
              <a:rPr lang="en-US" sz="2000" dirty="0" smtClean="0"/>
              <a:t> birthday), </a:t>
            </a:r>
            <a:r>
              <a:rPr lang="en-US" sz="2000" dirty="0"/>
              <a:t>regardless of how old </a:t>
            </a:r>
            <a:r>
              <a:rPr lang="en-US" sz="2000" dirty="0" smtClean="0"/>
              <a:t>the applicant was on June 15, 2012 or is today. </a:t>
            </a:r>
          </a:p>
          <a:p>
            <a:pPr algn="just"/>
            <a:endParaRPr lang="en-US" sz="2000" dirty="0"/>
          </a:p>
          <a:p>
            <a:pPr algn="just"/>
            <a:r>
              <a:rPr lang="en-US" sz="2000" dirty="0" smtClean="0"/>
              <a:t>The </a:t>
            </a:r>
            <a:r>
              <a:rPr lang="en-US" sz="2000" dirty="0"/>
              <a:t>current </a:t>
            </a:r>
            <a:r>
              <a:rPr lang="en-US" sz="2000" dirty="0" smtClean="0"/>
              <a:t>DACA program excludes </a:t>
            </a:r>
            <a:r>
              <a:rPr lang="en-US" sz="2000" dirty="0"/>
              <a:t>those who were older than 31 </a:t>
            </a:r>
            <a:r>
              <a:rPr lang="en-US" sz="2000" dirty="0" smtClean="0"/>
              <a:t>on June 15, 2012 (</a:t>
            </a:r>
            <a:r>
              <a:rPr lang="en-US" sz="2000" i="1" dirty="0" smtClean="0"/>
              <a:t>i.e</a:t>
            </a:r>
            <a:r>
              <a:rPr lang="en-US" sz="2000" i="1" dirty="0"/>
              <a:t>.,</a:t>
            </a:r>
            <a:r>
              <a:rPr lang="en-US" sz="2000" dirty="0"/>
              <a:t> those who were born before June 15, 1981). That restriction will no longer apply with the expanded guidelines</a:t>
            </a:r>
            <a:r>
              <a:rPr lang="en-US" sz="2000" dirty="0" smtClean="0"/>
              <a:t>.</a:t>
            </a:r>
            <a:endParaRPr lang="en-US" sz="2000" dirty="0"/>
          </a:p>
          <a:p>
            <a:pPr algn="just"/>
            <a:endParaRPr lang="en-US" sz="1800" dirty="0"/>
          </a:p>
        </p:txBody>
      </p:sp>
    </p:spTree>
    <p:extLst>
      <p:ext uri="{BB962C8B-B14F-4D97-AF65-F5344CB8AC3E}">
        <p14:creationId xmlns:p14="http://schemas.microsoft.com/office/powerpoint/2010/main" val="236279729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16(a) Crime of Violence</a:t>
            </a:r>
            <a:br>
              <a:rPr lang="en-US" sz="2800" dirty="0">
                <a:latin typeface="+mn-lt"/>
              </a:rPr>
            </a:br>
            <a:r>
              <a:rPr lang="en-US" sz="2800" dirty="0">
                <a:latin typeface="+mn-lt"/>
              </a:rPr>
              <a:t>(force as an element)</a:t>
            </a:r>
          </a:p>
        </p:txBody>
      </p:sp>
      <p:sp>
        <p:nvSpPr>
          <p:cNvPr id="3" name="Content Placeholder 2"/>
          <p:cNvSpPr>
            <a:spLocks noGrp="1"/>
          </p:cNvSpPr>
          <p:nvPr>
            <p:ph idx="1"/>
          </p:nvPr>
        </p:nvSpPr>
        <p:spPr/>
        <p:txBody>
          <a:bodyPr/>
          <a:lstStyle/>
          <a:p>
            <a:pPr marL="114300" indent="0">
              <a:buNone/>
            </a:pPr>
            <a:r>
              <a:rPr lang="en-US" dirty="0"/>
              <a:t>Offense must have:</a:t>
            </a:r>
          </a:p>
          <a:p>
            <a:endParaRPr lang="en-US" dirty="0"/>
          </a:p>
          <a:p>
            <a:r>
              <a:rPr lang="en-US" dirty="0"/>
              <a:t>The use, attempted use, or threatened use of force as an element; and </a:t>
            </a:r>
          </a:p>
          <a:p>
            <a:endParaRPr lang="en-US" dirty="0"/>
          </a:p>
          <a:p>
            <a:r>
              <a:rPr lang="en-US" dirty="0"/>
              <a:t>A sentence of incarceration of one year or more. </a:t>
            </a:r>
          </a:p>
          <a:p>
            <a:endParaRPr lang="en-US" dirty="0"/>
          </a:p>
        </p:txBody>
      </p:sp>
    </p:spTree>
    <p:extLst>
      <p:ext uri="{BB962C8B-B14F-4D97-AF65-F5344CB8AC3E}">
        <p14:creationId xmlns:p14="http://schemas.microsoft.com/office/powerpoint/2010/main" val="11149536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16(a) COV Interpreted (2)</a:t>
            </a:r>
          </a:p>
        </p:txBody>
      </p:sp>
      <p:sp>
        <p:nvSpPr>
          <p:cNvPr id="3" name="Content Placeholder 2"/>
          <p:cNvSpPr>
            <a:spLocks noGrp="1"/>
          </p:cNvSpPr>
          <p:nvPr>
            <p:ph idx="1"/>
          </p:nvPr>
        </p:nvSpPr>
        <p:spPr>
          <a:xfrm>
            <a:off x="457200" y="1752600"/>
            <a:ext cx="8229600" cy="4373563"/>
          </a:xfrm>
        </p:spPr>
        <p:txBody>
          <a:bodyPr/>
          <a:lstStyle/>
          <a:p>
            <a:pPr marL="114300" indent="0">
              <a:buNone/>
            </a:pPr>
            <a:r>
              <a:rPr lang="en-US" i="1" dirty="0"/>
              <a:t>Matter of Martin</a:t>
            </a:r>
            <a:r>
              <a:rPr lang="en-US" dirty="0"/>
              <a:t>, 23 I&amp;N Dec. 491 (BIA 2002</a:t>
            </a:r>
            <a:r>
              <a:rPr lang="en-US" dirty="0" smtClean="0"/>
              <a:t>):</a:t>
            </a:r>
            <a:endParaRPr lang="en-US" dirty="0"/>
          </a:p>
          <a:p>
            <a:endParaRPr lang="en-US" dirty="0"/>
          </a:p>
          <a:p>
            <a:r>
              <a:rPr lang="en-US" dirty="0"/>
              <a:t>(CT third-degree assault has as an </a:t>
            </a:r>
            <a:r>
              <a:rPr lang="en-US" dirty="0" smtClean="0"/>
              <a:t>element intentional </a:t>
            </a:r>
            <a:r>
              <a:rPr lang="en-US" dirty="0"/>
              <a:t>infliction of physical injury </a:t>
            </a:r>
            <a:r>
              <a:rPr lang="en-US" dirty="0" smtClean="0"/>
              <a:t>upon another </a:t>
            </a:r>
            <a:r>
              <a:rPr lang="en-US" dirty="0"/>
              <a:t>and is a crime of violence aggravated </a:t>
            </a:r>
            <a:r>
              <a:rPr lang="en-US" dirty="0" smtClean="0"/>
              <a:t>felony</a:t>
            </a:r>
            <a:r>
              <a:rPr lang="en-US" dirty="0"/>
              <a:t>). </a:t>
            </a:r>
          </a:p>
        </p:txBody>
      </p:sp>
    </p:spTree>
    <p:extLst>
      <p:ext uri="{BB962C8B-B14F-4D97-AF65-F5344CB8AC3E}">
        <p14:creationId xmlns:p14="http://schemas.microsoft.com/office/powerpoint/2010/main" val="248255466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16(a) COV Interpreted (3)</a:t>
            </a:r>
          </a:p>
        </p:txBody>
      </p:sp>
      <p:sp>
        <p:nvSpPr>
          <p:cNvPr id="3" name="Content Placeholder 2"/>
          <p:cNvSpPr>
            <a:spLocks noGrp="1"/>
          </p:cNvSpPr>
          <p:nvPr>
            <p:ph idx="1"/>
          </p:nvPr>
        </p:nvSpPr>
        <p:spPr/>
        <p:txBody>
          <a:bodyPr/>
          <a:lstStyle/>
          <a:p>
            <a:pPr marL="114300" indent="0">
              <a:buNone/>
            </a:pPr>
            <a:r>
              <a:rPr lang="en-US" i="1" dirty="0" err="1"/>
              <a:t>Bovkun</a:t>
            </a:r>
            <a:r>
              <a:rPr lang="en-US" i="1" dirty="0"/>
              <a:t> v. Ashcroft</a:t>
            </a:r>
            <a:r>
              <a:rPr lang="en-US" dirty="0"/>
              <a:t>, 283 F. 3d 166 (3d Cir. 2002)</a:t>
            </a:r>
          </a:p>
          <a:p>
            <a:endParaRPr lang="en-US" dirty="0"/>
          </a:p>
          <a:p>
            <a:r>
              <a:rPr lang="en-US" dirty="0"/>
              <a:t>(holding that PA misdemeanor conviction for “terroristic threats” is a crime of violence under 16(a) because the offense necessarily required the threatened use of force).</a:t>
            </a:r>
          </a:p>
          <a:p>
            <a:endParaRPr lang="en-US" dirty="0"/>
          </a:p>
        </p:txBody>
      </p:sp>
    </p:spTree>
    <p:extLst>
      <p:ext uri="{BB962C8B-B14F-4D97-AF65-F5344CB8AC3E}">
        <p14:creationId xmlns:p14="http://schemas.microsoft.com/office/powerpoint/2010/main" val="21151042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16(b) Crime of Violence (felony)</a:t>
            </a:r>
          </a:p>
        </p:txBody>
      </p:sp>
      <p:sp>
        <p:nvSpPr>
          <p:cNvPr id="3" name="Content Placeholder 2"/>
          <p:cNvSpPr>
            <a:spLocks noGrp="1"/>
          </p:cNvSpPr>
          <p:nvPr>
            <p:ph idx="1"/>
          </p:nvPr>
        </p:nvSpPr>
        <p:spPr/>
        <p:txBody>
          <a:bodyPr/>
          <a:lstStyle/>
          <a:p>
            <a:r>
              <a:rPr lang="en-US" dirty="0"/>
              <a:t>Offense is a felony; and</a:t>
            </a:r>
          </a:p>
          <a:p>
            <a:endParaRPr lang="en-US" dirty="0"/>
          </a:p>
          <a:p>
            <a:r>
              <a:rPr lang="en-US" dirty="0"/>
              <a:t>There is a substantial risk that force against a person or property will be used in the commission of the offense; and</a:t>
            </a:r>
          </a:p>
          <a:p>
            <a:endParaRPr lang="en-US" dirty="0"/>
          </a:p>
          <a:p>
            <a:r>
              <a:rPr lang="en-US" dirty="0"/>
              <a:t>A sentence of incarceration of one year or more</a:t>
            </a:r>
          </a:p>
          <a:p>
            <a:pPr marL="114300" indent="0">
              <a:buNone/>
            </a:pPr>
            <a:endParaRPr lang="en-US" dirty="0"/>
          </a:p>
        </p:txBody>
      </p:sp>
    </p:spTree>
    <p:extLst>
      <p:ext uri="{BB962C8B-B14F-4D97-AF65-F5344CB8AC3E}">
        <p14:creationId xmlns:p14="http://schemas.microsoft.com/office/powerpoint/2010/main" val="338510019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sz="2800" dirty="0">
                <a:latin typeface="+mn-lt"/>
              </a:rPr>
              <a:t>Strategies to Avoid 16(b) COV AF</a:t>
            </a:r>
            <a:endParaRPr lang="en-US" sz="2800" dirty="0">
              <a:latin typeface="+mn-lt"/>
            </a:endParaRPr>
          </a:p>
        </p:txBody>
      </p:sp>
      <p:sp>
        <p:nvSpPr>
          <p:cNvPr id="3" name="Content Placeholder 2"/>
          <p:cNvSpPr>
            <a:spLocks noGrp="1"/>
          </p:cNvSpPr>
          <p:nvPr>
            <p:ph idx="1"/>
          </p:nvPr>
        </p:nvSpPr>
        <p:spPr/>
        <p:txBody>
          <a:bodyPr/>
          <a:lstStyle/>
          <a:p>
            <a:r>
              <a:rPr lang="en-US" dirty="0"/>
              <a:t>Plead to DP or fourth degree offense</a:t>
            </a:r>
          </a:p>
          <a:p>
            <a:endParaRPr lang="en-US" dirty="0"/>
          </a:p>
          <a:p>
            <a:r>
              <a:rPr lang="en-US" dirty="0"/>
              <a:t>Plead to offense requiring negligent or accidental conduct only.  If not possible, then plead guilty to reckless, but not intentional, offense (but this issue is not settled in all federal courts</a:t>
            </a:r>
            <a:r>
              <a:rPr lang="en-US" dirty="0" smtClean="0"/>
              <a:t>)</a:t>
            </a:r>
          </a:p>
          <a:p>
            <a:endParaRPr lang="en-US" dirty="0"/>
          </a:p>
          <a:p>
            <a:r>
              <a:rPr lang="en-US" dirty="0"/>
              <a:t>Avoid one year sentence</a:t>
            </a:r>
          </a:p>
          <a:p>
            <a:endParaRPr lang="en-US" dirty="0"/>
          </a:p>
          <a:p>
            <a:r>
              <a:rPr lang="en-US" dirty="0"/>
              <a:t>Plead to a divisible statute that includes offenses that do not satisfy the crime of violence definition </a:t>
            </a:r>
          </a:p>
          <a:p>
            <a:endParaRPr lang="en-US" dirty="0"/>
          </a:p>
        </p:txBody>
      </p:sp>
    </p:spTree>
    <p:extLst>
      <p:ext uri="{BB962C8B-B14F-4D97-AF65-F5344CB8AC3E}">
        <p14:creationId xmlns:p14="http://schemas.microsoft.com/office/powerpoint/2010/main" val="21918836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Fraud or Deceit Aggravated Felony </a:t>
            </a:r>
          </a:p>
        </p:txBody>
      </p:sp>
      <p:sp>
        <p:nvSpPr>
          <p:cNvPr id="3" name="Content Placeholder 2"/>
          <p:cNvSpPr>
            <a:spLocks noGrp="1"/>
          </p:cNvSpPr>
          <p:nvPr>
            <p:ph idx="1"/>
          </p:nvPr>
        </p:nvSpPr>
        <p:spPr/>
        <p:txBody>
          <a:bodyPr/>
          <a:lstStyle/>
          <a:p>
            <a:pPr marL="114300" indent="0">
              <a:buNone/>
            </a:pPr>
            <a:r>
              <a:rPr lang="en-US" dirty="0"/>
              <a:t>Elements:</a:t>
            </a:r>
          </a:p>
          <a:p>
            <a:endParaRPr lang="en-US" dirty="0"/>
          </a:p>
          <a:p>
            <a:r>
              <a:rPr lang="en-US" dirty="0"/>
              <a:t>Fraud or deceit; and</a:t>
            </a:r>
          </a:p>
          <a:p>
            <a:endParaRPr lang="en-US" dirty="0"/>
          </a:p>
          <a:p>
            <a:r>
              <a:rPr lang="en-US" dirty="0"/>
              <a:t>Loss to victim or victims exceeds $10,000</a:t>
            </a:r>
          </a:p>
          <a:p>
            <a:endParaRPr lang="en-US" dirty="0"/>
          </a:p>
        </p:txBody>
      </p:sp>
    </p:spTree>
    <p:extLst>
      <p:ext uri="{BB962C8B-B14F-4D97-AF65-F5344CB8AC3E}">
        <p14:creationId xmlns:p14="http://schemas.microsoft.com/office/powerpoint/2010/main" val="16199918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Fraud of Deceit AF Interpreted (2)</a:t>
            </a:r>
          </a:p>
        </p:txBody>
      </p:sp>
      <p:sp>
        <p:nvSpPr>
          <p:cNvPr id="3" name="Content Placeholder 2"/>
          <p:cNvSpPr>
            <a:spLocks noGrp="1"/>
          </p:cNvSpPr>
          <p:nvPr>
            <p:ph idx="1"/>
          </p:nvPr>
        </p:nvSpPr>
        <p:spPr>
          <a:xfrm>
            <a:off x="457200" y="1752600"/>
            <a:ext cx="8345606" cy="4373563"/>
          </a:xfrm>
        </p:spPr>
        <p:txBody>
          <a:bodyPr/>
          <a:lstStyle/>
          <a:p>
            <a:pPr marL="114300" indent="0">
              <a:buNone/>
            </a:pPr>
            <a:r>
              <a:rPr lang="en-US" i="1" dirty="0" err="1"/>
              <a:t>Valansi</a:t>
            </a:r>
            <a:r>
              <a:rPr lang="en-US" i="1" dirty="0"/>
              <a:t> v. Ashcroft</a:t>
            </a:r>
            <a:r>
              <a:rPr lang="en-US" dirty="0"/>
              <a:t>, 278 F. 3d 203 (3d Cir. 2002)</a:t>
            </a:r>
          </a:p>
          <a:p>
            <a:endParaRPr lang="en-US" dirty="0"/>
          </a:p>
          <a:p>
            <a:r>
              <a:rPr lang="en-US" dirty="0"/>
              <a:t>(holding that conviction for embezzlement under 18 </a:t>
            </a:r>
            <a:r>
              <a:rPr lang="en-US" dirty="0" smtClean="0"/>
              <a:t>U.S.C</a:t>
            </a:r>
            <a:r>
              <a:rPr lang="en-US" dirty="0"/>
              <a:t>. §656 involves either intent to injury or intent </a:t>
            </a:r>
            <a:r>
              <a:rPr lang="en-US" dirty="0" smtClean="0"/>
              <a:t>to </a:t>
            </a:r>
            <a:r>
              <a:rPr lang="en-US" dirty="0"/>
              <a:t>defraud, so not necessarily fraud </a:t>
            </a:r>
            <a:r>
              <a:rPr lang="en-US" dirty="0" smtClean="0"/>
              <a:t>aggravated felony</a:t>
            </a:r>
            <a:r>
              <a:rPr lang="en-US" dirty="0"/>
              <a:t>.)</a:t>
            </a:r>
          </a:p>
          <a:p>
            <a:endParaRPr lang="en-US" dirty="0"/>
          </a:p>
        </p:txBody>
      </p:sp>
    </p:spTree>
    <p:extLst>
      <p:ext uri="{BB962C8B-B14F-4D97-AF65-F5344CB8AC3E}">
        <p14:creationId xmlns:p14="http://schemas.microsoft.com/office/powerpoint/2010/main" val="346327259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latin typeface="+mn-lt"/>
              </a:rPr>
              <a:t>Strategies to Avoid Fraud or</a:t>
            </a:r>
            <a:br>
              <a:rPr lang="en-US" sz="3200" dirty="0">
                <a:latin typeface="+mn-lt"/>
              </a:rPr>
            </a:br>
            <a:r>
              <a:rPr lang="en-US" sz="3200" dirty="0">
                <a:latin typeface="+mn-lt"/>
              </a:rPr>
              <a:t>Deceit AF (1)</a:t>
            </a:r>
          </a:p>
        </p:txBody>
      </p:sp>
      <p:sp>
        <p:nvSpPr>
          <p:cNvPr id="3" name="Content Placeholder 2"/>
          <p:cNvSpPr>
            <a:spLocks noGrp="1"/>
          </p:cNvSpPr>
          <p:nvPr>
            <p:ph idx="1"/>
          </p:nvPr>
        </p:nvSpPr>
        <p:spPr/>
        <p:txBody>
          <a:bodyPr/>
          <a:lstStyle/>
          <a:p>
            <a:r>
              <a:rPr lang="en-US" sz="2000" dirty="0"/>
              <a:t>Identify offense that does not have fraud or deceit as an element</a:t>
            </a:r>
          </a:p>
          <a:p>
            <a:endParaRPr lang="en-US" sz="2000" dirty="0"/>
          </a:p>
          <a:p>
            <a:r>
              <a:rPr lang="en-US" sz="2000" dirty="0"/>
              <a:t>Plead only to a count that involves loss to victim of $10,000 or less</a:t>
            </a:r>
          </a:p>
          <a:p>
            <a:endParaRPr lang="en-US" sz="2000" dirty="0"/>
          </a:p>
          <a:p>
            <a:r>
              <a:rPr lang="en-US" sz="2000" dirty="0"/>
              <a:t>Courts may consider evidence outside record of conviction in determining loss. </a:t>
            </a:r>
            <a:r>
              <a:rPr lang="en-US" sz="2000" i="1" dirty="0" err="1"/>
              <a:t>Nijhawan</a:t>
            </a:r>
            <a:r>
              <a:rPr lang="en-US" sz="2000" i="1" dirty="0"/>
              <a:t> v. Holder</a:t>
            </a:r>
            <a:r>
              <a:rPr lang="en-US" sz="2000" dirty="0"/>
              <a:t>, 129 S. Ct. 2294 (2009).  Create affirmative record that “convicted loss” was $10,000 or less (plea agreement, allocution, restitution, written stipulation)</a:t>
            </a:r>
          </a:p>
          <a:p>
            <a:pPr marL="114300" indent="0">
              <a:buNone/>
            </a:pPr>
            <a:endParaRPr lang="en-US" sz="2000" dirty="0" smtClean="0"/>
          </a:p>
          <a:p>
            <a:pPr marL="114300" indent="0">
              <a:buNone/>
            </a:pPr>
            <a:r>
              <a:rPr lang="en-US" sz="2000" dirty="0" smtClean="0"/>
              <a:t>   See </a:t>
            </a:r>
            <a:r>
              <a:rPr lang="en-US" sz="2000" dirty="0"/>
              <a:t>IDP Advisory “Recent Developments in the </a:t>
            </a:r>
            <a:r>
              <a:rPr lang="en-US" sz="2000" dirty="0" smtClean="0"/>
              <a:t>Categorical     </a:t>
            </a:r>
            <a:br>
              <a:rPr lang="en-US" sz="2000" dirty="0" smtClean="0"/>
            </a:br>
            <a:r>
              <a:rPr lang="en-US" sz="2000" dirty="0" smtClean="0"/>
              <a:t>   Approach</a:t>
            </a:r>
            <a:r>
              <a:rPr lang="en-US" sz="2000" dirty="0"/>
              <a:t>” </a:t>
            </a:r>
            <a:r>
              <a:rPr lang="en-US" sz="2000" dirty="0" smtClean="0"/>
              <a:t>at www.immigrantdefenseproject.org</a:t>
            </a:r>
            <a:endParaRPr lang="en-US" sz="2000" dirty="0"/>
          </a:p>
          <a:p>
            <a:endParaRPr lang="en-US" sz="2000" dirty="0"/>
          </a:p>
        </p:txBody>
      </p:sp>
    </p:spTree>
    <p:extLst>
      <p:ext uri="{BB962C8B-B14F-4D97-AF65-F5344CB8AC3E}">
        <p14:creationId xmlns:p14="http://schemas.microsoft.com/office/powerpoint/2010/main" val="24737864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Theft Offense Aggravated Felony</a:t>
            </a:r>
          </a:p>
        </p:txBody>
      </p:sp>
      <p:sp>
        <p:nvSpPr>
          <p:cNvPr id="3" name="Content Placeholder 2"/>
          <p:cNvSpPr>
            <a:spLocks noGrp="1"/>
          </p:cNvSpPr>
          <p:nvPr>
            <p:ph idx="1"/>
          </p:nvPr>
        </p:nvSpPr>
        <p:spPr/>
        <p:txBody>
          <a:bodyPr/>
          <a:lstStyle/>
          <a:p>
            <a:pPr marL="114300" indent="0">
              <a:buNone/>
            </a:pPr>
            <a:r>
              <a:rPr lang="en-US" dirty="0" smtClean="0"/>
              <a:t>Elements</a:t>
            </a:r>
            <a:r>
              <a:rPr lang="en-US" dirty="0"/>
              <a:t>:</a:t>
            </a:r>
          </a:p>
          <a:p>
            <a:endParaRPr lang="en-US" dirty="0"/>
          </a:p>
          <a:p>
            <a:r>
              <a:rPr lang="en-US" dirty="0"/>
              <a:t>Conviction for a theft offense, including receipt of stolen property; and</a:t>
            </a:r>
          </a:p>
          <a:p>
            <a:endParaRPr lang="en-US" dirty="0"/>
          </a:p>
          <a:p>
            <a:r>
              <a:rPr lang="en-US" dirty="0"/>
              <a:t>Sentence of a year or more.</a:t>
            </a:r>
          </a:p>
          <a:p>
            <a:endParaRPr lang="en-US" dirty="0"/>
          </a:p>
          <a:p>
            <a:pPr marL="114300" indent="0">
              <a:buNone/>
            </a:pPr>
            <a:r>
              <a:rPr lang="en-US" dirty="0"/>
              <a:t>8 U.S.C. 1101(a)(43)(G); INA 101(a)(43)(G)</a:t>
            </a:r>
          </a:p>
          <a:p>
            <a:endParaRPr lang="en-US" dirty="0"/>
          </a:p>
        </p:txBody>
      </p:sp>
    </p:spTree>
    <p:extLst>
      <p:ext uri="{BB962C8B-B14F-4D97-AF65-F5344CB8AC3E}">
        <p14:creationId xmlns:p14="http://schemas.microsoft.com/office/powerpoint/2010/main" val="11958979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sz="2800" dirty="0">
                <a:latin typeface="+mn-lt"/>
              </a:rPr>
              <a:t>Theft Offense AF Interpreted (1)</a:t>
            </a:r>
            <a:endParaRPr lang="en-US" sz="2800" dirty="0">
              <a:latin typeface="+mn-lt"/>
            </a:endParaRPr>
          </a:p>
        </p:txBody>
      </p:sp>
      <p:sp>
        <p:nvSpPr>
          <p:cNvPr id="3" name="Content Placeholder 2"/>
          <p:cNvSpPr>
            <a:spLocks noGrp="1"/>
          </p:cNvSpPr>
          <p:nvPr>
            <p:ph idx="1"/>
          </p:nvPr>
        </p:nvSpPr>
        <p:spPr/>
        <p:txBody>
          <a:bodyPr/>
          <a:lstStyle/>
          <a:p>
            <a:r>
              <a:rPr lang="en-US" dirty="0"/>
              <a:t>“Theft” includes taking or exercise of control of property without consent and with intent to deprive owner of benefits of ownership.  </a:t>
            </a:r>
            <a:r>
              <a:rPr lang="en-US" i="1" dirty="0"/>
              <a:t>Gonzales v. Duenas-Alvarez</a:t>
            </a:r>
            <a:r>
              <a:rPr lang="en-US" dirty="0"/>
              <a:t>, 127 S. Ct. 815 (2007).  </a:t>
            </a:r>
            <a:r>
              <a:rPr lang="en-US" i="1" dirty="0"/>
              <a:t>Matter of V-Z-S</a:t>
            </a:r>
            <a:r>
              <a:rPr lang="en-US" dirty="0"/>
              <a:t>, 22 I&amp;N Dec. 1338 (BIA 2000) (a taking of property constitutes a theft AF regardless of whether it involves a permanent taking of the property). </a:t>
            </a:r>
          </a:p>
          <a:p>
            <a:endParaRPr lang="en-US" dirty="0"/>
          </a:p>
        </p:txBody>
      </p:sp>
    </p:spTree>
    <p:extLst>
      <p:ext uri="{BB962C8B-B14F-4D97-AF65-F5344CB8AC3E}">
        <p14:creationId xmlns:p14="http://schemas.microsoft.com/office/powerpoint/2010/main" val="2908219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1956</TotalTime>
  <Words>6976</Words>
  <Application>Microsoft Office PowerPoint</Application>
  <PresentationFormat>On-screen Show (4:3)</PresentationFormat>
  <Paragraphs>762</Paragraphs>
  <Slides>122</Slides>
  <Notes>4</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122</vt:i4>
      </vt:variant>
    </vt:vector>
  </HeadingPairs>
  <TitlesOfParts>
    <vt:vector size="130" baseType="lpstr">
      <vt:lpstr>Arial</vt:lpstr>
      <vt:lpstr>Book Antiqua</vt:lpstr>
      <vt:lpstr>Calibri</vt:lpstr>
      <vt:lpstr>Century Gothic</vt:lpstr>
      <vt:lpstr>Lucida Sans Unicode</vt:lpstr>
      <vt:lpstr>Verdana</vt:lpstr>
      <vt:lpstr>Wingdings 3</vt:lpstr>
      <vt:lpstr>Apothecary</vt:lpstr>
      <vt:lpstr>Making Sense of Immigration Law- Getting Down to Business, Staying out of Trouble</vt:lpstr>
      <vt:lpstr>Crucial Elements of President Obama’s Immigration Accountability Executive Action Effective November 20, 2014</vt:lpstr>
      <vt:lpstr>Deferred action for childhood arrivals (“DACA”)</vt:lpstr>
      <vt:lpstr>THIS IS Executive branch policy,  not legislation</vt:lpstr>
      <vt:lpstr>What DACA can provide:</vt:lpstr>
      <vt:lpstr>What DACA Does Not Provide:</vt:lpstr>
      <vt:lpstr>ORIGINAL eligibility Guidelines for daca:</vt:lpstr>
      <vt:lpstr>The Proposed expansion of the daca program</vt:lpstr>
      <vt:lpstr>DACA Expansion IN A NUTSHELL </vt:lpstr>
      <vt:lpstr>DACA Expansion IN A NUTSHELL (CONTINUED)</vt:lpstr>
      <vt:lpstr>DACA Expansion IN A NUTSHELL (CONTINUED)</vt:lpstr>
      <vt:lpstr>Practice Pointer: What is the education requirement?</vt:lpstr>
      <vt:lpstr>Practice Pointer What is the criminal exception?</vt:lpstr>
      <vt:lpstr>CHALLENGE #1:  PROVING continuous residency</vt:lpstr>
      <vt:lpstr>CHALLENGE #2:   DEMONSTRATING PHYSICAL presence</vt:lpstr>
      <vt:lpstr>Practical REQUIREMENTS for FILING DACA CASES</vt:lpstr>
      <vt:lpstr>Deferred Action for Parental Accountability (“DAPA”)</vt:lpstr>
      <vt:lpstr>AN Overview of The DAPA Program</vt:lpstr>
      <vt:lpstr>Eligibility Criteria For DAPA Program </vt:lpstr>
      <vt:lpstr>DAPA eligibility criteria  (Continued)</vt:lpstr>
      <vt:lpstr>Role of counsel in  dapa and daca cases</vt:lpstr>
      <vt:lpstr>Role of Counsel for the Individual Applicant</vt:lpstr>
      <vt:lpstr>Role of Counsel for the Employer</vt:lpstr>
      <vt:lpstr>navigating new policies supporting U.S. high-skilled workers under President Obama’s Executive Order</vt:lpstr>
      <vt:lpstr> The Grant of Employment Authorization For Certain H4 spouses of H-1B Workers  </vt:lpstr>
      <vt:lpstr>IMMIGRATION CONSEQUENCES OF NEW JERSEY CRIMINAL DISPOSITIONS </vt:lpstr>
      <vt:lpstr>THE STATISTICS</vt:lpstr>
      <vt:lpstr>THE STATISTICS</vt:lpstr>
      <vt:lpstr>2011 – deportations </vt:lpstr>
      <vt:lpstr>Why Has Deportation Become So Much More Certain</vt:lpstr>
      <vt:lpstr>Immigration Consequences of Criminal Offenses Have Gotten Worse</vt:lpstr>
      <vt:lpstr>PowerPoint Presentation</vt:lpstr>
      <vt:lpstr>Questions:</vt:lpstr>
      <vt:lpstr>Training Purpose</vt:lpstr>
      <vt:lpstr>AGENDA </vt:lpstr>
      <vt:lpstr>Padilla and Beyond: </vt:lpstr>
      <vt:lpstr>Summary of Padilla </vt:lpstr>
      <vt:lpstr>Summary of Padilla (cont.)</vt:lpstr>
      <vt:lpstr>Summary of Padilla (cont.)</vt:lpstr>
      <vt:lpstr>Impact on Criminal Defense Attorneys</vt:lpstr>
      <vt:lpstr>Impact on Criminal Defense Attorneys</vt:lpstr>
      <vt:lpstr>Criminal Defense Attorney Responsibilities</vt:lpstr>
      <vt:lpstr>Impact in New Jersey:  STATE V. GAITAN</vt:lpstr>
      <vt:lpstr>Impact in New Jersey:  STATE V. GAITAN</vt:lpstr>
      <vt:lpstr>A. Determining Immigration Status</vt:lpstr>
      <vt:lpstr>Who is at Risk of Deportation or other Negative Immigration Consequences?</vt:lpstr>
      <vt:lpstr>Your client is a noncitizen if s/he was born outside the U.S. unless: </vt:lpstr>
      <vt:lpstr>What are the various types of immigration status that a non-citizen may have? </vt:lpstr>
      <vt:lpstr>Immigration status- Major categories:</vt:lpstr>
      <vt:lpstr>Summary of Questions to Ask at First consult</vt:lpstr>
      <vt:lpstr>B. Considerations Before Entering Plea For  Non-citizen Client</vt:lpstr>
      <vt:lpstr>Deportability v. Inadmissibility</vt:lpstr>
      <vt:lpstr>Deportability v. Inadmissibility</vt:lpstr>
      <vt:lpstr>Exercise 1</vt:lpstr>
      <vt:lpstr>Exercise 1 answer</vt:lpstr>
      <vt:lpstr>Exercise 2</vt:lpstr>
      <vt:lpstr>Exercise 2 answer</vt:lpstr>
      <vt:lpstr>Exercise 3</vt:lpstr>
      <vt:lpstr>Exercise 3 answer</vt:lpstr>
      <vt:lpstr>Criminal Grounds of Inadmissibility</vt:lpstr>
      <vt:lpstr>Criminal Grounds of Deportability</vt:lpstr>
      <vt:lpstr>Main Crime-Related Grounds of Inadmissibility &amp; Defense Strategies </vt:lpstr>
      <vt:lpstr>Criminal Grounds of InadmissibilIty </vt:lpstr>
      <vt:lpstr>Moral Turpitude Analysis- What offenses involve moral turpitude? </vt:lpstr>
      <vt:lpstr>Moral Turpitude Analysis (2)</vt:lpstr>
      <vt:lpstr>Practice Tips of Avoid Crimes of Moral Turpitude</vt:lpstr>
      <vt:lpstr>Review of Crimes of Moral Turpitude</vt:lpstr>
      <vt:lpstr>Case Study 1</vt:lpstr>
      <vt:lpstr>Case Study 1(continued)</vt:lpstr>
      <vt:lpstr>Case Study 1-Analysis</vt:lpstr>
      <vt:lpstr>Case Study 1 -  Comparison</vt:lpstr>
      <vt:lpstr>Main Crime-Related Grounds of Deportability &amp; Defense Strategies</vt:lpstr>
      <vt:lpstr>Criminal Grounds of Deportability</vt:lpstr>
      <vt:lpstr>Criminal Grounds of Deportability</vt:lpstr>
      <vt:lpstr>Ground of Deportability, cont.</vt:lpstr>
      <vt:lpstr>Controlled Substance Offense Ground</vt:lpstr>
      <vt:lpstr>Controlled Substance Offense, cont. </vt:lpstr>
      <vt:lpstr>Strategies to Avoid Controlled Substance Offense </vt:lpstr>
      <vt:lpstr>Firearm Offense Ground</vt:lpstr>
      <vt:lpstr>Aggravated Felony Ground (“AF”)</vt:lpstr>
      <vt:lpstr>Aggravated Felony (2)</vt:lpstr>
      <vt:lpstr>Aggravated Felony (3)</vt:lpstr>
      <vt:lpstr>Aggravated Felony (4)</vt:lpstr>
      <vt:lpstr>Drug Trafficking Aggravate Felony</vt:lpstr>
      <vt:lpstr>What is a Drug Trafficking AF?</vt:lpstr>
      <vt:lpstr>Strategies to Avoid Drug AF: First Drug Offense</vt:lpstr>
      <vt:lpstr>Burglary Aggravated Felony</vt:lpstr>
      <vt:lpstr>Strategies to Avoid Burglary AF</vt:lpstr>
      <vt:lpstr>Crime of Violence AF</vt:lpstr>
      <vt:lpstr>16(a) Crime of Violence (force as an element)</vt:lpstr>
      <vt:lpstr>16(a) COV Interpreted (2)</vt:lpstr>
      <vt:lpstr>16(a) COV Interpreted (3)</vt:lpstr>
      <vt:lpstr>16(b) Crime of Violence (felony)</vt:lpstr>
      <vt:lpstr>Strategies to Avoid 16(b) COV AF</vt:lpstr>
      <vt:lpstr>Fraud or Deceit Aggravated Felony </vt:lpstr>
      <vt:lpstr>Fraud of Deceit AF Interpreted (2)</vt:lpstr>
      <vt:lpstr>Strategies to Avoid Fraud or Deceit AF (1)</vt:lpstr>
      <vt:lpstr>Theft Offense Aggravated Felony</vt:lpstr>
      <vt:lpstr>Theft Offense AF Interpreted (1)</vt:lpstr>
      <vt:lpstr>Crimes of Domestic Violence - Catchall</vt:lpstr>
      <vt:lpstr>CONVICTION FOR CRIMES OF DOMESTIC VIOLENCE, CRIMES AGAINST CHILDREN, STALKING OR VIOLATION OF PROTECTION ORDERS</vt:lpstr>
      <vt:lpstr>C. Impact Of Criminal Sentencing On Immigration Consequences </vt:lpstr>
      <vt:lpstr>“Conviction” Defined  (8 U.S.C. 1101(a)(48))</vt:lpstr>
      <vt:lpstr>Sentencing Considerations:</vt:lpstr>
      <vt:lpstr>Sentencing Considerations:</vt:lpstr>
      <vt:lpstr>Evaluating NJ dispositions under “conviction definition. </vt:lpstr>
      <vt:lpstr>New Jersey Dispositions (1)</vt:lpstr>
      <vt:lpstr>New Jersey Dispositions (2)</vt:lpstr>
      <vt:lpstr>What Will Happen After the Criminal Case?</vt:lpstr>
      <vt:lpstr>Bond  v. Bail </vt:lpstr>
      <vt:lpstr>Detention</vt:lpstr>
      <vt:lpstr>FINAL THOUGHTS</vt:lpstr>
      <vt:lpstr>The volume of h-1b filings under the fiscal year 2016 cap - 233,000 petitions filed for 85,000 spots.  Do we need more H-1B numbers? </vt:lpstr>
      <vt:lpstr>H-1B Visa: Brief history </vt:lpstr>
      <vt:lpstr>H-1B Visa: brief history</vt:lpstr>
      <vt:lpstr>H-1B Visa: What does this tell us about the U.s. economy? The future of the h-1B quota?</vt:lpstr>
      <vt:lpstr>What Does This Year’s Volume of Filings Tell Us About the U.S. Economy?</vt:lpstr>
      <vt:lpstr>What Does It Tell Us About The  Future Of The H-1B Quota?</vt:lpstr>
      <vt:lpstr>Questions + answers</vt:lpstr>
      <vt:lpstr>Attorney Bios</vt:lpstr>
      <vt:lpstr>Scott r. malyk, esq.</vt:lpstr>
      <vt:lpstr>Michael Noriega, Esq.</vt:lpstr>
    </vt:vector>
  </TitlesOfParts>
  <Company>MediaBrix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Immigration CLE</dc:title>
  <dc:creator>Hannah Risler</dc:creator>
  <cp:lastModifiedBy>Michael Noriega</cp:lastModifiedBy>
  <cp:revision>122</cp:revision>
  <cp:lastPrinted>2015-04-24T18:33:25Z</cp:lastPrinted>
  <dcterms:created xsi:type="dcterms:W3CDTF">2013-03-27T14:46:10Z</dcterms:created>
  <dcterms:modified xsi:type="dcterms:W3CDTF">2015-05-12T16:38:28Z</dcterms:modified>
</cp:coreProperties>
</file>